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Constantia"/>
      <p:regular r:id="rId17"/>
      <p:bold r:id="rId18"/>
      <p:italic r:id="rId19"/>
      <p:boldItalic r:id="rId20"/>
    </p:embeddedFont>
    <p:embeddedFont>
      <p:font typeface="Amatic SC"/>
      <p:regular r:id="rId21"/>
      <p:bold r:id="rId22"/>
    </p:embeddedFont>
    <p:embeddedFont>
      <p:font typeface="PT Sans Narrow"/>
      <p:regular r:id="rId23"/>
      <p:bold r:id="rId24"/>
    </p:embeddedFont>
    <p:embeddedFont>
      <p:font typeface="Comfortaa Medium"/>
      <p:regular r:id="rId25"/>
      <p:bold r:id="rId26"/>
    </p:embeddedFont>
    <p:embeddedFont>
      <p:font typeface="Comfortaa"/>
      <p:regular r:id="rId27"/>
      <p:bold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SwVwvLrnd43KbY3ROxBJSgw78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DD56980-05EF-40C3-93AD-EE6D6295F6BF}">
  <a:tblStyle styleId="{1DD56980-05EF-40C3-93AD-EE6D6295F6B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nstantia-boldItalic.fntdata"/><Relationship Id="rId22" Type="http://schemas.openxmlformats.org/officeDocument/2006/relationships/font" Target="fonts/AmaticSC-bold.fntdata"/><Relationship Id="rId21" Type="http://schemas.openxmlformats.org/officeDocument/2006/relationships/font" Target="fonts/AmaticSC-regular.fntdata"/><Relationship Id="rId24" Type="http://schemas.openxmlformats.org/officeDocument/2006/relationships/font" Target="fonts/PTSansNarrow-bold.fntdata"/><Relationship Id="rId23" Type="http://schemas.openxmlformats.org/officeDocument/2006/relationships/font" Target="fonts/PTSansNarrow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mfortaaMedium-bold.fntdata"/><Relationship Id="rId25" Type="http://schemas.openxmlformats.org/officeDocument/2006/relationships/font" Target="fonts/ComfortaaMedium-regular.fntdata"/><Relationship Id="rId28" Type="http://schemas.openxmlformats.org/officeDocument/2006/relationships/font" Target="fonts/Comfortaa-bold.fntdata"/><Relationship Id="rId27" Type="http://schemas.openxmlformats.org/officeDocument/2006/relationships/font" Target="fonts/Comforta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onstantia-regular.fntdata"/><Relationship Id="rId16" Type="http://schemas.openxmlformats.org/officeDocument/2006/relationships/slide" Target="slides/slide11.xml"/><Relationship Id="rId19" Type="http://schemas.openxmlformats.org/officeDocument/2006/relationships/font" Target="fonts/Constantia-italic.fntdata"/><Relationship Id="rId18" Type="http://schemas.openxmlformats.org/officeDocument/2006/relationships/font" Target="fonts/Constanti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Volající žena po sebevraždě syna, našla ho doma oběšeného. Syn se přestěhoval zpět k matce kvůli manželské krizi, zanechal po sobě dvě malé děti. Volající zažívá komplikované truchlení, opakovaně se obrací na složky IZS, hledá vysvětlení, proč k činu došlo. Zároveň zažívá konflikt s manželkou syna, která volající vyčítá, že činu nezabránila. Volající naopak cítí zlost na manželku syna, viní ji z manželské krize. Volající využívá linku v prvních dnech několikrát denně, ventiluje emoce, hlavně smutek a vztek. Hledá vysvětlení. Linka pracuje s emocemi volající a zároveň s pocitem viny, normalizace emocí i prožívání. Po několika týdnech se témata hovoru proměňují, začíná převažovat starost o vnoučata a jejich budoucnost. Volající je již schopna nechat si doporučit návazné služby, na které je odkazována. Začíná docházet do terapie. Počet volání se snižuje, volající linku stále využívá v momentech silných emocí. Zároveň se daří podporovat ji v navázání přirozených sociálních kontaktů, podpora v nastavených podpůrných opatřeních - medikace, terapie. 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5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GB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Volající žena po sebevraždě syna, našla ho doma oběšeného. Syn se přestěhoval zpět k matce kvůli manželské krizi, zanechal po sobě dvě malé děti. Volající zažívá komplikované truchlení, opakovaně se obrací na složky IZS, hledá vysvětlení, proč k činu došlo. Zároveň zažívá konflikt s manželkou syna, která volající vyčítá, že činu nezabránila. Volající naopak cítí zlost na manželku syna, viní ji z manželské krize. Volající využívá linku v prvních dnech několikrát denně, ventiluje emoce, hlavně smutek a vztek. Hledá vysvětlení. Linka pracuje s emocemi volající a zároveň s pocitem viny, normalizace emocí i prožívání. Po několika týdnech se témata hovoru proměňují, začíná převažovat starost o vnoučata a jejich budoucnost. Volající je již schopna nechat si doporučit návazné služby, na které je odkazována. Začíná docházet do terapie. Počet volání se snižuje, volající linku stále využívá v momentech silných emocí. Zároveň se daří podporovat ji v navázání přirozených sociálních kontaktů, podpora v nastavených podpůrných opatřeních - medikace, terapie. 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500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" name="Google Shape;12;p1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" name="Google Shape;1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0573" y="4394800"/>
            <a:ext cx="1116549" cy="51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13"/>
          <p:cNvCxnSpPr/>
          <p:nvPr/>
        </p:nvCxnSpPr>
        <p:spPr>
          <a:xfrm flipH="1" rot="10800000">
            <a:off x="0" y="5109000"/>
            <a:ext cx="9156900" cy="34500"/>
          </a:xfrm>
          <a:prstGeom prst="straightConnector1">
            <a:avLst/>
          </a:prstGeom>
          <a:noFill/>
          <a:ln cap="flat" cmpd="sng" w="152400">
            <a:solidFill>
              <a:srgbClr val="2DBDB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2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2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" name="Google Shape;19;p14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20" name="Google Shape;20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" name="Google Shape;21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2" name="Google Shape;22;p14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23" name="Google Shape;23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4" name="Google Shape;24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5" name="Google Shape;25;p14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26" name="Google Shape;26;p14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" name="Google Shape;2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5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16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Google Shape;49;p2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20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1" name="Google Shape;51;p20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p2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6" name="Google Shape;5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rgbClr val="FFFCF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/>
          <p:nvPr>
            <p:ph type="title"/>
          </p:nvPr>
        </p:nvSpPr>
        <p:spPr>
          <a:xfrm>
            <a:off x="105875" y="421475"/>
            <a:ext cx="8160600" cy="707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0">
                <a:solidFill>
                  <a:srgbClr val="1C7685"/>
                </a:solidFill>
                <a:latin typeface="Arial"/>
                <a:ea typeface="Arial"/>
                <a:cs typeface="Arial"/>
                <a:sym typeface="Arial"/>
              </a:rPr>
              <a:t>LINKA SENIORŮ </a:t>
            </a:r>
            <a:endParaRPr sz="3500">
              <a:solidFill>
                <a:srgbClr val="1C76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 txBox="1"/>
          <p:nvPr/>
        </p:nvSpPr>
        <p:spPr>
          <a:xfrm>
            <a:off x="7021050" y="2549000"/>
            <a:ext cx="21126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3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-726650" y="1767050"/>
            <a:ext cx="69663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74320" lvl="0" marL="27432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9"/>
              <a:buFont typeface="Arial"/>
              <a:buNone/>
            </a:pPr>
            <a:r>
              <a:rPr b="1" i="0" lang="en-GB" sz="536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800 200 007</a:t>
            </a:r>
            <a:endParaRPr b="1" i="0" sz="536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GB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Každý den od 8 do 20 hodin</a:t>
            </a:r>
            <a:br>
              <a:rPr b="1" i="0" lang="en-GB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anonymní a bezplatná telefonická služba</a:t>
            </a:r>
            <a:b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 seniory, osoby o seniory pečující </a:t>
            </a:r>
            <a:b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osoby v krizi</a:t>
            </a:r>
            <a:endParaRPr b="0" i="0" sz="2600" u="none" cap="none" strike="noStrik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i-poradna :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linkasenioru@elpida.cz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b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založena 1.10.2002</a:t>
            </a:r>
            <a:endParaRPr b="0" i="0" sz="2600" u="none" cap="none" strike="noStrik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-274320" lvl="0" marL="274320" marR="0" rtl="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4320" lvl="0" marL="274320" marR="0" rtl="0" algn="ctr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"/>
          <p:cNvSpPr txBox="1"/>
          <p:nvPr>
            <p:ph type="title"/>
          </p:nvPr>
        </p:nvSpPr>
        <p:spPr>
          <a:xfrm>
            <a:off x="0" y="1059638"/>
            <a:ext cx="8822100" cy="707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0">
                <a:solidFill>
                  <a:srgbClr val="1C7685"/>
                </a:solidFill>
                <a:latin typeface="Arial"/>
                <a:ea typeface="Arial"/>
                <a:cs typeface="Arial"/>
                <a:sym typeface="Arial"/>
              </a:rPr>
              <a:t>Krizová linka pro seniory a pečující </a:t>
            </a:r>
            <a:endParaRPr sz="3500">
              <a:solidFill>
                <a:srgbClr val="1C76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1575" y="1767050"/>
            <a:ext cx="2843827" cy="25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 txBox="1"/>
          <p:nvPr>
            <p:ph idx="4294967295" type="subTitle"/>
          </p:nvPr>
        </p:nvSpPr>
        <p:spPr>
          <a:xfrm>
            <a:off x="5879425" y="266550"/>
            <a:ext cx="3161400" cy="42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2022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Válka na Ukrajině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Péče o osoby traumatizované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Podpora osob ohrožených chudobou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Domácí násilí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2023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Sebevražednost seniorů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Dlouhodobá péče, neformální pečující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Informační chudoba a dezinformace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Comfortaa"/>
              <a:buChar char="●"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Útok na FFUK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523"/>
              <a:buFont typeface="Open Sans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32" name="Google Shape;132;p10"/>
          <p:cNvSpPr txBox="1"/>
          <p:nvPr>
            <p:ph type="title"/>
          </p:nvPr>
        </p:nvSpPr>
        <p:spPr>
          <a:xfrm>
            <a:off x="107200" y="87325"/>
            <a:ext cx="54339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60">
                <a:solidFill>
                  <a:srgbClr val="1C7685"/>
                </a:solidFill>
                <a:latin typeface="Comfortaa"/>
                <a:ea typeface="Comfortaa"/>
                <a:cs typeface="Comfortaa"/>
                <a:sym typeface="Comfortaa"/>
              </a:rPr>
              <a:t>CELOSPOLEČENSKÝ DOSAH</a:t>
            </a:r>
            <a:endParaRPr sz="2660">
              <a:solidFill>
                <a:srgbClr val="1C7685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90"/>
              <a:buNone/>
            </a:pPr>
            <a:r>
              <a:t/>
            </a:r>
            <a:endParaRPr sz="2660">
              <a:solidFill>
                <a:srgbClr val="1C768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3" name="Google Shape;13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5550" y="904713"/>
            <a:ext cx="2540376" cy="333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 txBox="1"/>
          <p:nvPr/>
        </p:nvSpPr>
        <p:spPr>
          <a:xfrm>
            <a:off x="3155550" y="4499250"/>
            <a:ext cx="283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1C7685"/>
                </a:solidFill>
                <a:latin typeface="Open Sans"/>
                <a:ea typeface="Open Sans"/>
                <a:cs typeface="Open Sans"/>
                <a:sym typeface="Open Sans"/>
              </a:rPr>
              <a:t>dnesneumirej.elpida.cz</a:t>
            </a:r>
            <a:endParaRPr b="1" i="0" sz="1500" u="none" cap="none" strike="noStrike">
              <a:solidFill>
                <a:srgbClr val="1C76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" name="Google Shape;13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832525"/>
            <a:ext cx="2540375" cy="364690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0"/>
          <p:cNvSpPr txBox="1"/>
          <p:nvPr/>
        </p:nvSpPr>
        <p:spPr>
          <a:xfrm>
            <a:off x="152400" y="4499250"/>
            <a:ext cx="2832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1C7685"/>
                </a:solidFill>
                <a:latin typeface="Open Sans"/>
                <a:ea typeface="Open Sans"/>
                <a:cs typeface="Open Sans"/>
                <a:sym typeface="Open Sans"/>
              </a:rPr>
              <a:t>www.necosestalo.cz</a:t>
            </a:r>
            <a:endParaRPr b="1" i="0" sz="1500" u="none" cap="none" strike="noStrike">
              <a:solidFill>
                <a:srgbClr val="1C76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t/>
            </a:r>
            <a:endParaRPr/>
          </a:p>
        </p:txBody>
      </p:sp>
      <p:sp>
        <p:nvSpPr>
          <p:cNvPr id="142" name="Google Shape;142;p11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43" name="Google Shape;143;p11"/>
          <p:cNvPicPr preferRelativeResize="0"/>
          <p:nvPr/>
        </p:nvPicPr>
        <p:blipFill rotWithShape="1">
          <a:blip r:embed="rId3">
            <a:alphaModFix/>
          </a:blip>
          <a:srcRect b="7443" l="0" r="0" t="7867"/>
          <a:stretch/>
        </p:blipFill>
        <p:spPr>
          <a:xfrm>
            <a:off x="-402775" y="0"/>
            <a:ext cx="9560351" cy="539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6725" y="203875"/>
            <a:ext cx="2211793" cy="101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1"/>
          <p:cNvSpPr txBox="1"/>
          <p:nvPr>
            <p:ph type="ctrTitle"/>
          </p:nvPr>
        </p:nvSpPr>
        <p:spPr>
          <a:xfrm>
            <a:off x="2427875" y="376275"/>
            <a:ext cx="28884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0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0"/>
              <a:buNone/>
            </a:pPr>
            <a:r>
              <a:rPr b="1" lang="en-GB" sz="24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b="1" sz="2400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6" name="Google Shape;146;p11"/>
          <p:cNvSpPr txBox="1"/>
          <p:nvPr/>
        </p:nvSpPr>
        <p:spPr>
          <a:xfrm>
            <a:off x="4797750" y="4082400"/>
            <a:ext cx="4392300" cy="10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www.elpida.cz </a:t>
            </a:r>
            <a:endParaRPr b="0" i="0" sz="2400" u="none" cap="none" strike="noStrik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FB @elpidaproseniory</a:t>
            </a:r>
            <a:endParaRPr b="0" i="0" sz="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 txBox="1"/>
          <p:nvPr/>
        </p:nvSpPr>
        <p:spPr>
          <a:xfrm>
            <a:off x="0" y="232225"/>
            <a:ext cx="58209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955"/>
              <a:buFont typeface="Arial"/>
              <a:buNone/>
            </a:pPr>
            <a:r>
              <a:rPr b="1" i="0" lang="en-GB" sz="2955" u="none" cap="none" strike="noStrike">
                <a:solidFill>
                  <a:srgbClr val="D22238"/>
                </a:solidFill>
                <a:latin typeface="Comfortaa"/>
                <a:ea typeface="Comfortaa"/>
                <a:cs typeface="Comfortaa"/>
                <a:sym typeface="Comfortaa"/>
              </a:rPr>
              <a:t>Linka seniorů v číslech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2"/>
          <p:cNvPicPr preferRelativeResize="0"/>
          <p:nvPr/>
        </p:nvPicPr>
        <p:blipFill rotWithShape="1">
          <a:blip r:embed="rId3">
            <a:alphaModFix/>
          </a:blip>
          <a:srcRect b="0" l="0" r="52367" t="21556"/>
          <a:stretch/>
        </p:blipFill>
        <p:spPr>
          <a:xfrm>
            <a:off x="152400" y="928200"/>
            <a:ext cx="4324126" cy="406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 rotWithShape="1">
          <a:blip r:embed="rId3">
            <a:alphaModFix/>
          </a:blip>
          <a:srcRect b="38217" l="49924" r="0" t="21585"/>
          <a:stretch/>
        </p:blipFill>
        <p:spPr>
          <a:xfrm>
            <a:off x="4523625" y="928200"/>
            <a:ext cx="4444448" cy="206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3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{1DD56980-05EF-40C3-93AD-EE6D6295F6BF}</a:tableStyleId>
              </a:tblPr>
              <a:tblGrid>
                <a:gridCol w="4676775"/>
                <a:gridCol w="952500"/>
                <a:gridCol w="952500"/>
                <a:gridCol w="952500"/>
              </a:tblGrid>
              <a:tr h="51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-GB" sz="1700" u="none" cap="none" strike="noStrike"/>
                        <a:t>ZÁVAŽNÁ PROBLEMATIKA LINKA SENIORŮ</a:t>
                      </a:r>
                      <a:endParaRPr b="1" sz="17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2021</a:t>
                      </a:r>
                      <a:endParaRPr b="1"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2022</a:t>
                      </a:r>
                      <a:endParaRPr b="1"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 sz="1400" u="none" cap="none" strike="noStrike"/>
                        <a:t>2023</a:t>
                      </a:r>
                      <a:endParaRPr b="1"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rodinné vztahy (vč. Přehlížení, nedostatečné péče i zájmu, atp.)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4203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2955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2935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osamělost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5092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3676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2535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deprese a poruchy nálad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2326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1381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1302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/>
                        <a:t>ztráta smyslu života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498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220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314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/>
                        <a:t>sebevraždy</a:t>
                      </a:r>
                      <a:endParaRPr b="1"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322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148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224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úmrtí blízké osoby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513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374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209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Existenční finanční tíseň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1136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1174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717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bytová tíseň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529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258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211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péče o osobu s demencí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229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113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102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domácí násilí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366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247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358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přepadení, okradení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81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71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129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trestní právo a lidská práva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642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324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322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dluhová problematika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434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95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121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právo spotřebitele (často tzv. „šmejdi“)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197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127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113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občanské právo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885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523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549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chronická bolest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DBDB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x</a:t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x</a:t>
                      </a:r>
                      <a:endParaRPr sz="14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149</a:t>
                      </a:r>
                      <a:endParaRPr sz="12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844">
                <a:solidFill>
                  <a:srgbClr val="1C7685"/>
                </a:solidFill>
                <a:latin typeface="Comfortaa"/>
                <a:ea typeface="Comfortaa"/>
                <a:cs typeface="Comfortaa"/>
                <a:sym typeface="Comfortaa"/>
              </a:rPr>
              <a:t>ZAJIŠTĚNÍ KVALITY POSKYTOVANÉ SLUŽBY</a:t>
            </a:r>
            <a:endParaRPr sz="2844">
              <a:solidFill>
                <a:srgbClr val="1C768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0" name="Google Shape;90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Registrovaná sociální služba telefonické krizová pomoc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Tým 20 krizových interventů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Psychologové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Sociální pracovníci</a:t>
            </a:r>
            <a:endParaRPr b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    Kurz krizové intervence  </a:t>
            </a:r>
            <a:r>
              <a:rPr b="1" i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(min 150h)</a:t>
            </a:r>
            <a:endParaRPr b="1" i="1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    Kontinuální vzdělávání v režimu 108/2005 Sb. </a:t>
            </a:r>
            <a:b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lang="en-GB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	     Supervize, intervize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/>
          <p:nvPr>
            <p:ph type="title"/>
          </p:nvPr>
        </p:nvSpPr>
        <p:spPr>
          <a:xfrm>
            <a:off x="107200" y="87325"/>
            <a:ext cx="85206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5363"/>
              <a:buNone/>
            </a:pPr>
            <a:r>
              <a:rPr lang="en-GB" sz="2955">
                <a:solidFill>
                  <a:srgbClr val="1C7685"/>
                </a:solidFill>
                <a:latin typeface="Comfortaa"/>
                <a:ea typeface="Comfortaa"/>
                <a:cs typeface="Comfortaa"/>
                <a:sym typeface="Comfortaa"/>
              </a:rPr>
              <a:t>CO SLUŽBA POSKYTUJE VOLAJÍCÍM </a:t>
            </a:r>
            <a:endParaRPr sz="2955">
              <a:solidFill>
                <a:srgbClr val="1C7685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rgbClr val="D22238"/>
              </a:solidFill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184550" y="787450"/>
            <a:ext cx="8670900" cy="4062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Psychická stabilizace volajícího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(po sdělení závažné události, v prvních dnech po úmrtí blízké osoby, v akutní fázi psychického onemocnění atd.)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Zajištění akt. bezpečí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(domácí násilí, sebeobsluha, sebepéče atd.)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Podpora a porozumění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(ztráta, osamělost, závažná diagnóza)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Zmapování zakázky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klienta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Tvorba scénáře řešení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Odborné poradenství (</a:t>
            </a:r>
            <a:r>
              <a:rPr b="0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orientace v sociálních i jiných návazných službách službách, informace o soc. dávkách atd.)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Hledání dalších zdrojů opory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1" i="0" lang="en-GB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Minimalizace překážek v řešení situace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97" name="Google Shape;97;p5"/>
          <p:cNvCxnSpPr/>
          <p:nvPr/>
        </p:nvCxnSpPr>
        <p:spPr>
          <a:xfrm flipH="1" rot="10800000">
            <a:off x="0" y="5120400"/>
            <a:ext cx="9537300" cy="23100"/>
          </a:xfrm>
          <a:prstGeom prst="straightConnector1">
            <a:avLst/>
          </a:prstGeom>
          <a:noFill/>
          <a:ln cap="flat" cmpd="sng" w="152400">
            <a:solidFill>
              <a:srgbClr val="2DBDB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/>
          <p:nvPr>
            <p:ph type="title"/>
          </p:nvPr>
        </p:nvSpPr>
        <p:spPr>
          <a:xfrm>
            <a:off x="107200" y="87325"/>
            <a:ext cx="85206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5363"/>
              <a:buNone/>
            </a:pPr>
            <a:r>
              <a:rPr lang="en-GB" sz="2955">
                <a:solidFill>
                  <a:srgbClr val="1C7685"/>
                </a:solidFill>
                <a:latin typeface="Comfortaa"/>
                <a:ea typeface="Comfortaa"/>
                <a:cs typeface="Comfortaa"/>
                <a:sym typeface="Comfortaa"/>
              </a:rPr>
              <a:t>KDY JE SLUŽBA INDIKOVÁNA </a:t>
            </a:r>
            <a:endParaRPr sz="2955">
              <a:solidFill>
                <a:srgbClr val="1C7685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rgbClr val="D22238"/>
              </a:solidFill>
            </a:endParaRPr>
          </a:p>
        </p:txBody>
      </p:sp>
      <p:cxnSp>
        <p:nvCxnSpPr>
          <p:cNvPr id="103" name="Google Shape;103;p6"/>
          <p:cNvCxnSpPr/>
          <p:nvPr/>
        </p:nvCxnSpPr>
        <p:spPr>
          <a:xfrm flipH="1" rot="10800000">
            <a:off x="0" y="5120400"/>
            <a:ext cx="9537300" cy="23100"/>
          </a:xfrm>
          <a:prstGeom prst="straightConnector1">
            <a:avLst/>
          </a:prstGeom>
          <a:noFill/>
          <a:ln cap="flat" cmpd="sng" w="152400">
            <a:solidFill>
              <a:srgbClr val="2DBDB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6"/>
          <p:cNvSpPr txBox="1"/>
          <p:nvPr/>
        </p:nvSpPr>
        <p:spPr>
          <a:xfrm>
            <a:off x="537025" y="787450"/>
            <a:ext cx="8337300" cy="379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Osamělost, chybějící sociální opora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Informační chudoba, orientace ve zdrav-soc-právní oblasti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Finanční tíseň,bytová tíseň, změna sebeobsluhy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Úmrtí blízké osoby a jiné náhlé závažné situace 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Ohrožení sebevraždou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Ohrožení domácím násilím, oběti trestných činů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Dlouhodobé fyzické či duševní onemocnění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Péče o seniora v rodině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-"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Blízcí lidé osoby s vážným duševním onemocněním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/>
          <p:nvPr>
            <p:ph type="title"/>
          </p:nvPr>
        </p:nvSpPr>
        <p:spPr>
          <a:xfrm>
            <a:off x="145875" y="1743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en-GB" sz="3400">
                <a:solidFill>
                  <a:srgbClr val="D22238"/>
                </a:solidFill>
                <a:latin typeface="Comfortaa"/>
                <a:ea typeface="Comfortaa"/>
                <a:cs typeface="Comfortaa"/>
                <a:sym typeface="Comfortaa"/>
              </a:rPr>
              <a:t>Kazuistika</a:t>
            </a:r>
            <a:endParaRPr sz="3400">
              <a:solidFill>
                <a:srgbClr val="D2223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rgbClr val="D22238"/>
              </a:solidFill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75250" y="725825"/>
            <a:ext cx="8932800" cy="40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Volající žena po sebevraždě syna</a:t>
            </a:r>
            <a:r>
              <a:rPr b="0" i="0" lang="en-GB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br>
              <a:rPr b="0" i="0" lang="en-GB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0" i="0" lang="en-GB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našla ho doma oběšeného. Syn se přestěhoval zpět k matce kvůli manželské krizi, zanechal po sobě dvě malé děti. Volající zažívá komplikované truchlení, opakovaně se obrací na složky IZS, hledá vysvětlení, proč k činu došlo. Zároveň zažívá konflikt s manželkou syna, která volající vyčítá, že činu nezabránila. Volající naopak cítí zlost na manželku syna, viní ji z manželské krize. Volající využívá linku v prvních dnech několikrát denně, ventiluje emoce, hlavně smutek a vztek. Hledá vysvětlení. Linka pracuje s emocemi volající a zároveň s pocitem viny, normalizace emocí i prožívání. Po několika týdnech se témata hovoru proměňují, začíná převažovat starost o vnoučata a jejich budoucnost. Volající je již schopna nechat si doporučit návazné služby, na které je odkazována. Začíná docházet do terapie. Počet volání se snižuje, volající linku stále využívá v momentech silných emocí. Zároveň se daří podporovat ji v navázání přirozených sociálních kontaktů, podpora v nastavených podpůrných opatřeních - medikace, terapie. </a:t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Volající žena po sebevraždě syna, našla ho doma oběšeného. Syn se přestěhoval zpět k matce kvůli manželské krizi, zanechal po sobě dvě malé děti. Volající zažívá komplikované truchlení, opakovaně se obrací na složky IZS, hledá vysvětlení, proč k činu došlo. Zároveň zažívá konflikt s manželkou syna, která volající vyčítá, že činu nezabránila. Volající naopak cítí zlost na manželku syna, viní ji z manželské krize. Volající využívá linku v prvních dnech několikrát denně, ventiluje emoce, hlavně smutek a vztek. Hledá vysvětlení. Linka pracuje s emocemi volající a zároveň s pocitem viny, normalizace emocí i prožívání. Po několika týdnech se témata hovoru proměňují, začíná převažovat starost o vnoučata a jejich budoucnost. Volající je již schopna nechat si doporučit návazné služby, na které je odkazována. Začíná docházet do terapie. Počet volání se snižuje, volající linku stále využívá v momentech silných emocí. Zároveň se daří podporovat ji v navázání přirozených sociálních kontaktů, podpora v nastavených podpůrných opatřeních - medikace, terapie. </a:t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5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11" name="Google Shape;111;p7"/>
          <p:cNvCxnSpPr/>
          <p:nvPr/>
        </p:nvCxnSpPr>
        <p:spPr>
          <a:xfrm flipH="1" rot="10800000">
            <a:off x="0" y="5120400"/>
            <a:ext cx="9537300" cy="23100"/>
          </a:xfrm>
          <a:prstGeom prst="straightConnector1">
            <a:avLst/>
          </a:prstGeom>
          <a:noFill/>
          <a:ln cap="flat" cmpd="sng" w="152400">
            <a:solidFill>
              <a:srgbClr val="2DBDB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>
            <p:ph type="title"/>
          </p:nvPr>
        </p:nvSpPr>
        <p:spPr>
          <a:xfrm>
            <a:off x="145875" y="1743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40646"/>
              <a:buNone/>
            </a:pPr>
            <a:r>
              <a:rPr lang="en-GB" sz="2844">
                <a:solidFill>
                  <a:srgbClr val="1C7685"/>
                </a:solidFill>
                <a:latin typeface="Comfortaa"/>
                <a:ea typeface="Comfortaa"/>
                <a:cs typeface="Comfortaa"/>
                <a:sym typeface="Comfortaa"/>
              </a:rPr>
              <a:t>SPECIFIKA POSKYTOVÁNÍ KRIZOVÉ INTERVENCE SENIORŮM</a:t>
            </a:r>
            <a:r>
              <a:rPr lang="en-GB" sz="3400">
                <a:solidFill>
                  <a:srgbClr val="D2223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400">
              <a:solidFill>
                <a:srgbClr val="D2223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rgbClr val="D22238"/>
              </a:solidFill>
            </a:endParaRPr>
          </a:p>
        </p:txBody>
      </p:sp>
      <p:sp>
        <p:nvSpPr>
          <p:cNvPr id="117" name="Google Shape;117;p8"/>
          <p:cNvSpPr txBox="1"/>
          <p:nvPr/>
        </p:nvSpPr>
        <p:spPr>
          <a:xfrm>
            <a:off x="145875" y="1220525"/>
            <a:ext cx="8520600" cy="379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Menší ochota směrem ke změně -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větší riziko při ohrožení klienta, např. domácím násilím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Bariéry pro využití následných služeb -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omezená mobilita, předsudky vůči službám, psychiatrii atd.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Omezenější schopnost vyhledání pomoci -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nižší znalost práce s informacemi, internetem atd.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Menší množství zdrojů a sociálních kontaktů -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přirozená síť mizí v důsledku odchodu ze zaměstnání, ztráty blízkých atd.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Možnost snížených kognitivních schopnostní v důsledku onemocnění demence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434343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1800" u="none" cap="none" strike="noStrike">
              <a:solidFill>
                <a:srgbClr val="43434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18" name="Google Shape;118;p8"/>
          <p:cNvCxnSpPr/>
          <p:nvPr/>
        </p:nvCxnSpPr>
        <p:spPr>
          <a:xfrm flipH="1" rot="10800000">
            <a:off x="0" y="5120400"/>
            <a:ext cx="9537300" cy="23100"/>
          </a:xfrm>
          <a:prstGeom prst="straightConnector1">
            <a:avLst/>
          </a:prstGeom>
          <a:noFill/>
          <a:ln cap="flat" cmpd="sng" w="152400">
            <a:solidFill>
              <a:srgbClr val="2DBDB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/>
          <p:nvPr>
            <p:ph type="title"/>
          </p:nvPr>
        </p:nvSpPr>
        <p:spPr>
          <a:xfrm>
            <a:off x="107200" y="87325"/>
            <a:ext cx="85206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35363"/>
              <a:buNone/>
            </a:pPr>
            <a:r>
              <a:rPr lang="en-GB" sz="2955">
                <a:solidFill>
                  <a:srgbClr val="1C7685"/>
                </a:solidFill>
                <a:latin typeface="Comfortaa"/>
                <a:ea typeface="Comfortaa"/>
                <a:cs typeface="Comfortaa"/>
                <a:sym typeface="Comfortaa"/>
              </a:rPr>
              <a:t>DALŠÍ ODBORNÉ AKTIVITY</a:t>
            </a:r>
            <a:endParaRPr sz="2955">
              <a:solidFill>
                <a:srgbClr val="D2223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rgbClr val="D22238"/>
              </a:solidFill>
            </a:endParaRPr>
          </a:p>
        </p:txBody>
      </p:sp>
      <p:cxnSp>
        <p:nvCxnSpPr>
          <p:cNvPr id="124" name="Google Shape;124;p9"/>
          <p:cNvCxnSpPr/>
          <p:nvPr/>
        </p:nvCxnSpPr>
        <p:spPr>
          <a:xfrm flipH="1" rot="10800000">
            <a:off x="0" y="5120400"/>
            <a:ext cx="9537300" cy="23100"/>
          </a:xfrm>
          <a:prstGeom prst="straightConnector1">
            <a:avLst/>
          </a:prstGeom>
          <a:noFill/>
          <a:ln cap="flat" cmpd="sng" w="152400">
            <a:solidFill>
              <a:srgbClr val="2DBDB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9"/>
          <p:cNvSpPr txBox="1"/>
          <p:nvPr/>
        </p:nvSpPr>
        <p:spPr>
          <a:xfrm>
            <a:off x="4417675" y="787450"/>
            <a:ext cx="4644900" cy="3795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Aktivní spolupráce s ČAPLD, IFOTES, MPSV, IZS,...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Pořádání odborných konferencí (2017,2019,2022)</a:t>
            </a:r>
            <a:br>
              <a:rPr b="1" i="0" lang="en-GB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6.6. 2024 konference</a:t>
            </a:r>
            <a:br>
              <a:rPr b="1" i="0" lang="en-GB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b="1" i="0" lang="en-GB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Prevence sebevražd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6" name="Google Shape;1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672" y="787450"/>
            <a:ext cx="2406403" cy="343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Radka Balková</dc:creator>
</cp:coreProperties>
</file>