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notesMasterIdLst>
    <p:notesMasterId r:id="rId25"/>
  </p:notesMasterIdLst>
  <p:sldIdLst>
    <p:sldId id="256" r:id="rId2"/>
    <p:sldId id="379" r:id="rId3"/>
    <p:sldId id="391" r:id="rId4"/>
    <p:sldId id="381" r:id="rId5"/>
    <p:sldId id="383" r:id="rId6"/>
    <p:sldId id="380" r:id="rId7"/>
    <p:sldId id="382" r:id="rId8"/>
    <p:sldId id="384" r:id="rId9"/>
    <p:sldId id="385" r:id="rId10"/>
    <p:sldId id="386" r:id="rId11"/>
    <p:sldId id="395" r:id="rId12"/>
    <p:sldId id="396" r:id="rId13"/>
    <p:sldId id="387" r:id="rId14"/>
    <p:sldId id="388" r:id="rId15"/>
    <p:sldId id="400" r:id="rId16"/>
    <p:sldId id="389" r:id="rId17"/>
    <p:sldId id="390" r:id="rId18"/>
    <p:sldId id="392" r:id="rId19"/>
    <p:sldId id="393" r:id="rId20"/>
    <p:sldId id="397" r:id="rId21"/>
    <p:sldId id="398" r:id="rId22"/>
    <p:sldId id="394" r:id="rId23"/>
    <p:sldId id="399" r:id="rId24"/>
  </p:sldIdLst>
  <p:sldSz cx="12192000" cy="6858000"/>
  <p:notesSz cx="6858000" cy="9144000"/>
  <p:custDataLst>
    <p:tags r:id="rId2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0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117EA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86" y="132"/>
      </p:cViewPr>
      <p:guideLst>
        <p:guide orient="horz" pos="2160"/>
        <p:guide pos="703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0E61F-24F1-4747-BBA8-BD553C35A081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82D95-E9FE-4027-8EC6-38B6A138C4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548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B672-C825-4379-90C8-07187CAADFC7}" type="datetime1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Markéta Školoudová, Bratislava 28. 5. 2022, VIII. společný kongres SGPS SLS a ČGPS ČLS JEP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87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6EDB6-A8E0-4066-8D2C-58CCEE447EDD}" type="datetime1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Markéta Školoudová, Bratislava 28. 5. 2022, VIII. společný kongres SGPS SLS a ČGPS ČLS JEP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5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43F3-435C-4F66-A2F7-16818CDC222F}" type="datetime1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Markéta Školoudová, Bratislava 28. 5. 2022, VIII. společný kongres SGPS SLS a ČGPS ČLS JEP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4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76C4-D96A-4C84-88DD-8C4E6699FAD6}" type="datetime1">
              <a:rPr lang="en-US" smtClean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Markéta Školoudová, Bratislava 28. 5. 2022, VIII. společný kongres SGPS SLS a ČGPS ČLS JEP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60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4DF1-13F9-4095-849C-0D8A3D076249}" type="datetime1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Markéta Školoudová, Bratislava 28. 5. 2022, VIII. společný kongres SGPS SLS a ČGPS ČLS JEP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61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0210-AC6D-47A5-AF28-22DEFB39D898}" type="datetime1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Markéta Školoudová, Bratislava 28. 5. 2022, VIII. společný kongres SGPS SLS a ČGPS ČLS JEP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9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86B6-323B-46F8-A178-F34FE7E5E6C8}" type="datetime1">
              <a:rPr lang="en-US" smtClean="0"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Markéta Školoudová, Bratislava 28. 5. 2022, VIII. společný kongres SGPS SLS a ČGPS ČLS JEP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5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A088-DC0B-4C8F-BD34-5EC604C36A43}" type="datetime1">
              <a:rPr lang="en-US" smtClean="0"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Markéta Školoudová, Bratislava 28. 5. 2022, VIII. společný kongres SGPS SLS a ČGPS ČLS JEP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2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504A-77CD-421C-8D6E-4ECAE8EEDFF4}" type="datetime1">
              <a:rPr lang="en-US" smtClean="0"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Markéta Školoudová, Bratislava 28. 5. 2022, VIII. společný kongres SGPS SLS a ČGPS ČLS JEP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51CFC21-125D-4944-84DE-F29B541274B9}" type="datetime1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Markéta Školoudová, Bratislava 28. 5. 2022, VIII. společný kongres SGPS SLS a ČGPS ČLS JEP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9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006B-7587-4D72-A60B-0CA703B9F30C}" type="datetime1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Markéta Školoudová, Bratislava 28. 5. 2022, VIII. společný kongres SGPS SLS a ČGPS ČLS JEP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4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9EBDE36-2239-4A3C-BA53-3A0C53FAD15E}" type="datetime1">
              <a:rPr lang="en-US" smtClean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Markéta Školoudová, Bratislava 28. 5. 2022, VIII. společný kongres SGPS SLS a ČGPS ČLS JEP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16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A07E8-9DD6-4E06-A1B3-4B2B154E23EC}"/>
              </a:ext>
            </a:extLst>
          </p:cNvPr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47596" y="1649588"/>
            <a:ext cx="10896808" cy="355882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300" b="1" dirty="0"/>
              <a:t>Sdělení závažné zprávy,</a:t>
            </a:r>
            <a:br>
              <a:rPr lang="cs-CZ" sz="5300" b="1" dirty="0"/>
            </a:br>
            <a:r>
              <a:rPr lang="cs-CZ" sz="5300" b="1" dirty="0"/>
              <a:t>reakce na sdělení</a:t>
            </a:r>
            <a:br>
              <a:rPr lang="cs-CZ" sz="2700" b="1" dirty="0"/>
            </a:br>
            <a:br>
              <a:rPr lang="cs-CZ" sz="2700" b="1" dirty="0"/>
            </a:br>
            <a:br>
              <a:rPr lang="cs-CZ" sz="2700" b="1" dirty="0"/>
            </a:br>
            <a:br>
              <a:rPr lang="cs-CZ" sz="2700" b="1" dirty="0"/>
            </a:br>
            <a:r>
              <a:rPr lang="cs-CZ" sz="2700" b="1" dirty="0"/>
              <a:t>PhDr. Markéta Školoudová</a:t>
            </a:r>
            <a:br>
              <a:rPr lang="cs-CZ" sz="2700" b="1" dirty="0"/>
            </a:br>
            <a:br>
              <a:rPr lang="cs-CZ" sz="2700" b="1" dirty="0"/>
            </a:br>
            <a:r>
              <a:rPr lang="cs-CZ" sz="2700" b="1" dirty="0"/>
              <a:t>19. 3. 2024</a:t>
            </a:r>
            <a:br>
              <a:rPr lang="cs-CZ" sz="2700" b="1" dirty="0"/>
            </a:br>
            <a:br>
              <a:rPr lang="cs-CZ" sz="2700" b="1" dirty="0"/>
            </a:br>
            <a:r>
              <a:rPr lang="cs-CZ" sz="2700" b="1" dirty="0"/>
              <a:t>Dům tří přání, </a:t>
            </a:r>
            <a:r>
              <a:rPr lang="cs-CZ" sz="2700" b="1" dirty="0" err="1"/>
              <a:t>z.ú</a:t>
            </a:r>
            <a:r>
              <a:rPr lang="cs-CZ" sz="2700" b="1" dirty="0"/>
              <a:t>./Metropolitní zdravotnický servis</a:t>
            </a:r>
            <a:br>
              <a:rPr lang="cs-CZ" sz="2700" b="1" dirty="0"/>
            </a:b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757F9AF-3DBB-9AE2-9B2E-0965C9218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878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88620F-A2CA-33BF-90E1-BC97DCCFD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model SPIKES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39F96D-479F-0993-07E2-D41D0C639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Knowlege</a:t>
            </a:r>
            <a:r>
              <a:rPr lang="cs-CZ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předání informací, n</a:t>
            </a:r>
            <a:r>
              <a:rPr lang="cs-CZ" dirty="0"/>
              <a:t>ezapomínat na atmosféru bezpečí, projevy empatie, přiměřený oční kontakt, jasnou a zřetelnou výslovnost, klidný a přátelský tón, zachycování informací, verbálních a neverbálních klíčů</a:t>
            </a:r>
            <a:endParaRPr lang="cs-CZ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Emotions</a:t>
            </a:r>
            <a:r>
              <a:rPr lang="cs-CZ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Empathy</a:t>
            </a:r>
            <a:r>
              <a:rPr lang="cs-CZ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prostor pro vyjádření emocí a projevení empatie,</a:t>
            </a:r>
          </a:p>
          <a:p>
            <a:r>
              <a:rPr lang="cs-CZ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Strategy</a:t>
            </a:r>
            <a:r>
              <a:rPr lang="cs-CZ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Sumary</a:t>
            </a:r>
            <a:r>
              <a:rPr lang="cs-CZ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cs-CZ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ověření toho, že </a:t>
            </a:r>
            <a:r>
              <a:rPr lang="cs-CZ" kern="100" dirty="0">
                <a:ea typeface="Calibri" panose="020F0502020204030204" pitchFamily="34" charset="0"/>
                <a:cs typeface="Times New Roman" panose="02020603050405020304" pitchFamily="18" charset="0"/>
              </a:rPr>
              <a:t>kl</a:t>
            </a:r>
            <a:r>
              <a:rPr lang="cs-CZ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ient sdělení porozuměl, shr</a:t>
            </a:r>
            <a:r>
              <a:rPr lang="cs-CZ" dirty="0"/>
              <a:t>nout klíčové body rozhovoru, ponechat čas na přemýšlení o tom, o čem se mluvilo, poskytnout prostor na dotazy, domluvit se na příští strategii (příští setkání), poděkovat za rozhovor, ocenit, ujistit o důvěrnosti získaných informací</a:t>
            </a:r>
          </a:p>
          <a:p>
            <a:endParaRPr lang="cs-CZ" dirty="0"/>
          </a:p>
          <a:p>
            <a:r>
              <a:rPr lang="cs-CZ" dirty="0"/>
              <a:t>V případě potřeby provést záznam o zjištěných informacích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1087CC1-8153-251D-C8C4-EF464196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93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96DA20-11C9-C635-21F0-1D08FE5AE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2E1D6D-F1D0-C550-4437-2A6BA5604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Nedoporučuje se podávat informace telefonicky, na chodbě, v rušivém prostředí</a:t>
            </a:r>
          </a:p>
          <a:p>
            <a:r>
              <a:rPr lang="cs-CZ" dirty="0"/>
              <a:t>Není vhodné snažit se tlumit emoční projevy </a:t>
            </a:r>
          </a:p>
          <a:p>
            <a:r>
              <a:rPr lang="cs-CZ" dirty="0"/>
              <a:t>Nebagatelizovat</a:t>
            </a:r>
          </a:p>
          <a:p>
            <a:r>
              <a:rPr lang="cs-CZ" dirty="0"/>
              <a:t>Není vhodné rychle sdělit informace a odejít</a:t>
            </a:r>
          </a:p>
          <a:p>
            <a:r>
              <a:rPr lang="cs-CZ" dirty="0"/>
              <a:t>Není vhodné hovor přerušovat či být v časovém tlaku</a:t>
            </a:r>
          </a:p>
          <a:p>
            <a:r>
              <a:rPr lang="cs-CZ" sz="2000" dirty="0"/>
              <a:t>Nepoužívat k označení úmrtí eufemismy, které mohou být zavádějící a vzbuzovat falešnou naději (opustil nás, navždy usnul, odešla). </a:t>
            </a:r>
            <a:endParaRPr lang="cs-CZ" dirty="0"/>
          </a:p>
          <a:p>
            <a:r>
              <a:rPr lang="cs-CZ" dirty="0"/>
              <a:t>Není vhodné provádět nebo sledovat jiné aktivity</a:t>
            </a:r>
          </a:p>
          <a:p>
            <a:r>
              <a:rPr lang="cs-CZ" dirty="0"/>
              <a:t>Není vhodné odmítat další setkání</a:t>
            </a:r>
          </a:p>
          <a:p>
            <a:r>
              <a:rPr lang="cs-CZ" dirty="0"/>
              <a:t>Nezapomínat na vývojová specifika dětí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80742A6-C1F9-623E-DF06-AB343A1F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5303-5DEF-770F-4F5D-089C07E8E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Sdělení špatné zprávy dítěti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3A6D6D-9FB7-9A27-5FD9-BE3F9232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000" dirty="0"/>
              <a:t>Při sdělení neskrývat vlastní emoce.</a:t>
            </a:r>
          </a:p>
          <a:p>
            <a:r>
              <a:rPr lang="cs-CZ" sz="2000" dirty="0"/>
              <a:t>Unést emoce dítěte. Nesnažit se smutné dítě rozesmát, zabavit, rozptýlit. </a:t>
            </a:r>
            <a:br>
              <a:rPr lang="cs-CZ" sz="2000" dirty="0"/>
            </a:br>
            <a:r>
              <a:rPr lang="cs-CZ" sz="2000" dirty="0"/>
              <a:t>Umožnit mu smutek, ale i další emoce – vztek… dobře a plně prožít. </a:t>
            </a:r>
          </a:p>
          <a:p>
            <a:r>
              <a:rPr lang="cs-CZ" sz="2000" dirty="0"/>
              <a:t>Odpovídat na otázky. </a:t>
            </a:r>
          </a:p>
          <a:p>
            <a:r>
              <a:rPr lang="cs-CZ" sz="2000" dirty="0"/>
              <a:t>Když od tématu odejdou, respektovat. </a:t>
            </a:r>
          </a:p>
          <a:p>
            <a:r>
              <a:rPr lang="cs-CZ" sz="2000" dirty="0"/>
              <a:t>Naslouchat, umět zvládnout ticho, nespěchat, umět říci „nevím“.</a:t>
            </a:r>
            <a:br>
              <a:rPr lang="cs-CZ" sz="2000" dirty="0"/>
            </a:br>
            <a:r>
              <a:rPr lang="cs-CZ" sz="2000" dirty="0"/>
              <a:t>Připraven si povídat o čemkoliv (nelze posoudit, co je bezvýznamné téma). </a:t>
            </a:r>
          </a:p>
          <a:p>
            <a:r>
              <a:rPr lang="cs-CZ" sz="2000" dirty="0"/>
              <a:t>Unést rozhovory o tom, co je po smrti. Nevnucovat svůj názor jako jediný správný. </a:t>
            </a:r>
            <a:br>
              <a:rPr lang="cs-CZ" sz="2000" dirty="0"/>
            </a:br>
            <a:r>
              <a:rPr lang="cs-CZ" sz="2000" dirty="0"/>
              <a:t>U malých dětí dát i na otázku, co je po smrti, odpověď a s narůstajícím věkem být připraven od ní upustit. </a:t>
            </a:r>
          </a:p>
          <a:p>
            <a:r>
              <a:rPr lang="cs-CZ" sz="2000" dirty="0"/>
              <a:t>Nepoužívat nevhodné formulace týkající se Boha ve smyslu: vzal si ji k sobě…</a:t>
            </a:r>
            <a:br>
              <a:rPr lang="cs-CZ" sz="2000" dirty="0"/>
            </a:br>
            <a:endParaRPr lang="cs-CZ" sz="2000" dirty="0"/>
          </a:p>
          <a:p>
            <a:r>
              <a:rPr lang="cs-CZ" sz="2000" dirty="0"/>
              <a:t>Neříkejte dětem něco, čemu sami nevěříte nebo nechcete věřit – poznají to.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BA81D86-872B-E179-7EDB-9E6914B83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30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C762E6-F338-1598-9B96-862DBD550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nutné myslet na krizovou intervenci?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19678A-55A2-89FE-F839-200DC0ACD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souvislosti s BBN se poukazuje i na </a:t>
            </a:r>
            <a:r>
              <a:rPr lang="cs-CZ" sz="2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principy krizové intervence</a:t>
            </a:r>
            <a:endParaRPr lang="cs-CZ" sz="2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náhle vzniklý těžký stav se svou tíhou netýká pouze klienta, ale také jeho rodiny, jeho blízkých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 rámci urgentní péče se setkáváme s primárně zasaženými a sekundárně zasaženými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Co je krize?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reakce na náročnou životní situaci, je které se jedinec ocitá a není schopen situaci vyřešit sám anebo za pomoci svých blízkých v přijatelném čase a navyklým způsobem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subjektivní prožitek narušení, až ztráty duševní rovnováhy člověka, doprovázený změnou jeho chování, kterou jako narušenou zasažený prožívá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764856E-A731-AF5A-5A84-EEEEC2218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96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97C532-259C-BCF3-038D-4C0F78F77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Vyvolávající příčiny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DC6A10-DD87-BE01-796D-0B3864229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ztráta blízké osoby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nemoc, ohrožení na životě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ztráta anebo ohrožení významné životní hodnoty (vztahy, majetek, práce, postavení, role)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náhlá neočekáváná životní změna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nutnost volby mezi dvěma významnými hodnotami, kvalitami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45EC642-B923-4EBC-5BAC-D27CB4A48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56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29D15A-B12F-0828-C9FA-55490DE80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znaky krizové intervence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451776-B9A7-98E7-E48A-6AE12906B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okamžitá pomoc – první psychická pomoc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redukce ohrožení – poskytnutí emocionální opory, zajištění pocitu bezpečí a důvěry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ohraničení v čase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koncentrace na aktuálně vzniklou situaci – tady a teď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intenzivní kontakt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strukturovaný aktivní přístup – trpělivé empatické naslouchání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direktivní zásah interventa v případě ohrožení zdraví či života zasaženého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8C144E7-72B2-87D1-B3E5-264788D2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27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E14A77-6426-8384-6DE9-7EAD6C57F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Reakce na sdělení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E77851-A0D3-205C-E7FD-CFE8A1789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Reakce na sdělení závažné zprávy má svůj typický průběh, je do značné míry univerzální </a:t>
            </a:r>
          </a:p>
          <a:p>
            <a:pPr lvl="0"/>
            <a:r>
              <a:rPr lang="cs-CZ" sz="2000" b="1" dirty="0">
                <a:solidFill>
                  <a:schemeClr val="tx1"/>
                </a:solidFill>
              </a:rPr>
              <a:t>šok </a:t>
            </a:r>
            <a:r>
              <a:rPr lang="cs-CZ" sz="2000" dirty="0">
                <a:solidFill>
                  <a:schemeClr val="tx1"/>
                </a:solidFill>
              </a:rPr>
              <a:t> - pocity derealizace a zmatku, mohou reagovat neadekvátně, iracionálně myslet a cítit (aktivní vs. </a:t>
            </a:r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sz="2000" dirty="0">
                <a:solidFill>
                  <a:schemeClr val="tx1"/>
                </a:solidFill>
              </a:rPr>
              <a:t>asivní reakce)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popření – </a:t>
            </a:r>
            <a:r>
              <a:rPr lang="cs-CZ" sz="2000" dirty="0">
                <a:solidFill>
                  <a:schemeClr val="tx1"/>
                </a:solidFill>
              </a:rPr>
              <a:t>neboli útěk ze situace, „není to pravda“, „ musí přeci existovat zázračný lék“, případně vytěsnění informaci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smutek, zlost, úzkost, pocit viny </a:t>
            </a:r>
            <a:r>
              <a:rPr lang="cs-CZ" sz="2000" dirty="0">
                <a:solidFill>
                  <a:schemeClr val="tx1"/>
                </a:solidFill>
              </a:rPr>
              <a:t>– typické bývá hledání viny u druhých, vztek na celý svět, na sebe sama, agresivní pocity, které se nejčastěji vztahují na partnera, anebo na zdravotnický personál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rovnováha – </a:t>
            </a:r>
            <a:r>
              <a:rPr lang="cs-CZ" sz="2000" dirty="0">
                <a:solidFill>
                  <a:schemeClr val="tx1"/>
                </a:solidFill>
              </a:rPr>
              <a:t>v tomto stadiu dochází ke snižování úzkostných stavů, deprese, a současně narůstá přijetí situace a roste snaha aktivně řešit</a:t>
            </a:r>
          </a:p>
          <a:p>
            <a:pPr lvl="0"/>
            <a:r>
              <a:rPr lang="cs-CZ" sz="2000" b="1" dirty="0">
                <a:solidFill>
                  <a:schemeClr val="tx1"/>
                </a:solidFill>
              </a:rPr>
              <a:t>reorganizace – </a:t>
            </a:r>
            <a:r>
              <a:rPr lang="cs-CZ" sz="2000" dirty="0">
                <a:solidFill>
                  <a:schemeClr val="tx1"/>
                </a:solidFill>
              </a:rPr>
              <a:t>je posledním stadiem, kdy je situace plně akceptována, přijímána a dochází k vyrovnávají se faktem, hledají se optimální řešení (tohoto stadia však nemusí dosáhnout všichni)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D75E3C-0DFC-EEA2-93F0-DF22BED72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8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32AC4E-6D1E-5ACE-9686-57C879C24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Reakce na sdělení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D4C982-4EE3-5528-BAEC-E55CA7330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otřes a šok</a:t>
            </a:r>
            <a:endParaRPr lang="cs-CZ" dirty="0"/>
          </a:p>
          <a:p>
            <a:pPr lvl="0"/>
            <a:r>
              <a:rPr lang="cs-CZ" b="1" dirty="0"/>
              <a:t>výrazné emoční reakce jako obrana proti úzkosti</a:t>
            </a:r>
            <a:endParaRPr lang="cs-CZ" dirty="0"/>
          </a:p>
          <a:p>
            <a:r>
              <a:rPr lang="cs-CZ" b="1" dirty="0"/>
              <a:t>smíření, vyrovnání  </a:t>
            </a:r>
            <a:r>
              <a:rPr lang="cs-CZ" dirty="0"/>
              <a:t>(Matoušek, Matějíček)</a:t>
            </a:r>
          </a:p>
          <a:p>
            <a:pPr lvl="0">
              <a:buNone/>
            </a:pPr>
            <a:endParaRPr lang="cs-CZ" dirty="0"/>
          </a:p>
          <a:p>
            <a:pPr lvl="0">
              <a:buNone/>
            </a:pPr>
            <a:r>
              <a:rPr lang="cs-CZ" i="1" dirty="0"/>
              <a:t>Faktem zůstává, že každý jedinec, rodina reaguje svým jedinečným způsobem, který je třeba respektovat. </a:t>
            </a:r>
          </a:p>
          <a:p>
            <a:pPr lvl="0">
              <a:buNone/>
            </a:pPr>
            <a:r>
              <a:rPr lang="cs-CZ" i="1" dirty="0"/>
              <a:t>První pocity jsou úměrné tomu, jak závažná je zpráva, a jak dalece je jedinec, rodiče, rodina,  schopni si uvědomit dosah postižení pro budoucnost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BC354A1-5EA2-FF8C-B498-826426390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8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8E6D28-5866-97B1-CF34-C511ACA9B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Když se dítě ptá?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022A04-3787-564C-950A-5F5F512A0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Skvěle – máte příležitost, chopte se jí:</a:t>
            </a:r>
          </a:p>
          <a:p>
            <a:endParaRPr lang="cs-CZ" b="1" dirty="0"/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2000" dirty="0"/>
              <a:t>Říkat pravdu, nezlehčovat, nelhat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2000" dirty="0"/>
              <a:t>Hovořit adekvátně věku, podle povahy dítěte a vašeho vztahu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2000" dirty="0"/>
              <a:t>Je vhodné znát příběh z rodiny nebo školky, školy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2000" dirty="0"/>
              <a:t>Může napomoct pohádka, knížka, film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2000" dirty="0"/>
              <a:t>Na další otázky další pravdivé odpovědi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2000" dirty="0"/>
              <a:t>Když dítě nemá dotazy, nevadí, možná potřebuje čas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2000" dirty="0"/>
              <a:t>Kreslení, hra je také rozhovor, pohyb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2000" dirty="0"/>
              <a:t>Děti jsou malé, ale ne hloupé…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7C2818-633B-7702-3390-505F0D948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48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7F4F26-C2D0-FD9B-4B68-6B9010792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Když se dítě neptá?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44F8FE-90DD-B327-6326-65F227571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200" b="1" dirty="0"/>
              <a:t>Nemusíte čekat, až se zeptá</a:t>
            </a:r>
          </a:p>
          <a:p>
            <a:pPr marL="0" indent="0">
              <a:buNone/>
            </a:pPr>
            <a:r>
              <a:rPr lang="cs-CZ" sz="2200" dirty="0"/>
              <a:t>Možná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se bojí zeptat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Vás chrání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cítí, že by se nemělo ptát</a:t>
            </a:r>
          </a:p>
          <a:p>
            <a:pPr marL="0" lvl="1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Děti vycítí, že se něco děje</a:t>
            </a:r>
          </a:p>
          <a:p>
            <a:pPr marL="0" indent="0">
              <a:buNone/>
            </a:pPr>
            <a:r>
              <a:rPr lang="cs-CZ" sz="2200" dirty="0"/>
              <a:t>Zůstává se svou fantazií a strachem samotné</a:t>
            </a:r>
          </a:p>
          <a:p>
            <a:pPr marL="0" indent="0">
              <a:buNone/>
            </a:pPr>
            <a:r>
              <a:rPr lang="cs-CZ" sz="2200" dirty="0"/>
              <a:t>Když se dítě neptá, neznamená to, že ho téma nezajímá.  </a:t>
            </a:r>
          </a:p>
          <a:p>
            <a:pPr marL="0" indent="0">
              <a:buNone/>
            </a:pPr>
            <a:r>
              <a:rPr lang="cs-CZ" sz="2200" dirty="0"/>
              <a:t>Musíte začít vy ! Začít a podle reakce pokračovat. Hovor nebo hru spolu rozvíjejte nebo při nezájmu nechte rozplynout či přesunout k zajímavějšímu tématu.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0E82A3C-D39F-93E8-0F55-5B03C8AD4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5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5174E5-2FA7-4D76-8A70-BDB04E1A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3F9CA6-67F1-5594-955F-FF432C427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i="1" dirty="0"/>
              <a:t>lat. </a:t>
            </a:r>
            <a:r>
              <a:rPr lang="cs-CZ" i="1" dirty="0" err="1"/>
              <a:t>communicare</a:t>
            </a:r>
            <a:r>
              <a:rPr lang="cs-CZ" i="1" dirty="0"/>
              <a:t> </a:t>
            </a:r>
            <a:r>
              <a:rPr lang="cs-CZ" dirty="0"/>
              <a:t>– spolupodílet se na něčem, sdílet s někým</a:t>
            </a:r>
          </a:p>
          <a:p>
            <a:r>
              <a:rPr lang="cs-CZ" dirty="0"/>
              <a:t>společným prvkem dva znaky: „</a:t>
            </a:r>
            <a:r>
              <a:rPr lang="cs-CZ" b="1" i="1" dirty="0"/>
              <a:t>proces</a:t>
            </a:r>
            <a:r>
              <a:rPr lang="cs-CZ" dirty="0"/>
              <a:t>“ a „</a:t>
            </a:r>
            <a:r>
              <a:rPr lang="cs-CZ" b="1" i="1" dirty="0"/>
              <a:t>předávání zpráv</a:t>
            </a:r>
            <a:r>
              <a:rPr lang="cs-CZ" dirty="0"/>
              <a:t>“</a:t>
            </a:r>
          </a:p>
          <a:p>
            <a:r>
              <a:rPr lang="cs-CZ" dirty="0" err="1"/>
              <a:t>Barringer</a:t>
            </a:r>
            <a:r>
              <a:rPr lang="cs-CZ" dirty="0"/>
              <a:t> (2006) „proces přenášení myšlenek, pocitů, údajů a dalších informací, včetně verbálního a neverbálního chování“</a:t>
            </a:r>
          </a:p>
          <a:p>
            <a:r>
              <a:rPr lang="cs-CZ" dirty="0"/>
              <a:t>smět správně hovořit a rozvíjet své komunikační schopnosti na profesionální úrovni</a:t>
            </a:r>
          </a:p>
          <a:p>
            <a:r>
              <a:rPr lang="cs-CZ" dirty="0"/>
              <a:t>na základě řady novodobých studií byla potvrzena skutečnost, že </a:t>
            </a:r>
            <a:r>
              <a:rPr lang="cs-CZ" b="1" dirty="0"/>
              <a:t>efektivní komunikace přímo ovlivňuje spokojenost, pochopení a efektivitu 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Obsah špatné informace nelze změnit na dobrý, ale špatnou zprávu lze podat dobrým způsobem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„Umění komunikovat má dvě stránky. Jen jednou z nich je však „umění mluvit“. </a:t>
            </a:r>
          </a:p>
          <a:p>
            <a:pPr marL="0" indent="0">
              <a:buNone/>
            </a:pPr>
            <a:r>
              <a:rPr lang="cs-CZ" i="1" dirty="0"/>
              <a:t>  Druhou – a neméně důležitou – je „umění naslouchat</a:t>
            </a:r>
            <a:r>
              <a:rPr lang="cs-CZ" dirty="0"/>
              <a:t>“  </a:t>
            </a:r>
            <a:endParaRPr lang="cs-CZ" sz="1000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81DF770-F64E-04AD-3557-0CEF1D279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63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97234-F1E9-29E2-2B5B-79A391F46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komunikovat s žákem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A263CB-B7C3-7C5B-41BB-1FD065D70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Mějte p</a:t>
            </a:r>
            <a:r>
              <a:rPr lang="cs-CZ" sz="2000" dirty="0"/>
              <a:t>ochopení, soucit</a:t>
            </a:r>
          </a:p>
          <a:p>
            <a:pPr lvl="0"/>
            <a:r>
              <a:rPr lang="cs-CZ" dirty="0"/>
              <a:t>S</a:t>
            </a:r>
            <a:r>
              <a:rPr lang="cs-CZ" sz="2000" dirty="0"/>
              <a:t>dělte, že víte o závažné situaci (nemoc, úmrtí,...)</a:t>
            </a:r>
          </a:p>
          <a:p>
            <a:pPr lvl="0"/>
            <a:r>
              <a:rPr lang="cs-CZ" sz="2000" dirty="0"/>
              <a:t>Co jsme domluvili s rodičem</a:t>
            </a:r>
          </a:p>
          <a:p>
            <a:pPr lvl="0"/>
            <a:r>
              <a:rPr lang="cs-CZ" sz="2000" dirty="0"/>
              <a:t>Jak to sdělit třídě (kdo, kdy, co?)</a:t>
            </a:r>
          </a:p>
          <a:p>
            <a:pPr lvl="0"/>
            <a:r>
              <a:rPr lang="cs-CZ" sz="2000" dirty="0"/>
              <a:t>Zeptat se a domluvit se, co chce od spolužáků (klid, pozornost?)</a:t>
            </a:r>
          </a:p>
          <a:p>
            <a:pPr lvl="0"/>
            <a:r>
              <a:rPr lang="cs-CZ" sz="2000" dirty="0"/>
              <a:t>Co dělat pro něho mohu udělat, když mu bude těžko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C071E79-232D-026C-721A-BA50C437C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1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7F8FB9-FB62-530C-48E8-E2437FDF6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Podle toho, co se dohodlo s dítětem, rodičem</a:t>
            </a:r>
          </a:p>
          <a:p>
            <a:pPr lvl="0"/>
            <a:r>
              <a:rPr lang="cs-CZ" sz="2000" dirty="0"/>
              <a:t>Sdělit fakta, srozumitelně co se stalo</a:t>
            </a:r>
          </a:p>
          <a:p>
            <a:pPr lvl="0"/>
            <a:r>
              <a:rPr lang="cs-CZ" sz="2000" dirty="0"/>
              <a:t>Co se mění pro dítě ve třídě (úlevy)</a:t>
            </a:r>
          </a:p>
          <a:p>
            <a:pPr lvl="0"/>
            <a:r>
              <a:rPr lang="cs-CZ" sz="2000" dirty="0"/>
              <a:t>Jak tomu třída/kolektiv rozumí, co potřebují</a:t>
            </a:r>
          </a:p>
          <a:p>
            <a:pPr lvl="0"/>
            <a:r>
              <a:rPr lang="cs-CZ" sz="2000" dirty="0"/>
              <a:t>Aktivity co můžou udělat pro spolužáka. Exprese pro ně</a:t>
            </a:r>
          </a:p>
          <a:p>
            <a:pPr lvl="0"/>
            <a:r>
              <a:rPr lang="cs-CZ" sz="2000" dirty="0"/>
              <a:t>Kde hledat podporu, pomoc</a:t>
            </a:r>
          </a:p>
          <a:p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3458B15-04AD-2FFE-E9C4-8C48BEC23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komunikovat se třídou/s kolektivem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91B9576-18F3-E23C-747C-B0ED8DD2B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79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9D4C0B-E77A-25F7-D96D-3F9C8AC0D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komunikovat s rodičem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84115F-1643-5812-A627-76EBF4565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Vědět, že se to stalo</a:t>
            </a:r>
          </a:p>
          <a:p>
            <a:pPr lvl="0"/>
            <a:r>
              <a:rPr lang="cs-CZ" sz="2000" dirty="0"/>
              <a:t>Vyjádřit lítost</a:t>
            </a:r>
          </a:p>
          <a:p>
            <a:pPr lvl="0"/>
            <a:r>
              <a:rPr lang="cs-CZ" sz="2000" dirty="0"/>
              <a:t>Nabídnout kontakty na podporu</a:t>
            </a:r>
          </a:p>
          <a:p>
            <a:pPr lvl="0"/>
            <a:r>
              <a:rPr lang="cs-CZ" sz="2000" dirty="0"/>
              <a:t>Nabídnout změnu režimu dítěte – zkoušení, docházka</a:t>
            </a:r>
          </a:p>
          <a:p>
            <a:pPr lvl="0"/>
            <a:r>
              <a:rPr lang="cs-CZ" sz="2000" dirty="0"/>
              <a:t>Domluva s kolegy – pedagogy</a:t>
            </a:r>
          </a:p>
          <a:p>
            <a:pPr lvl="0"/>
            <a:r>
              <a:rPr lang="cs-CZ" sz="2000" dirty="0"/>
              <a:t>Má to třída vědět? Pokud ne, co dělat pokud se to nedozví od nás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113E581-5C6D-155F-E828-81BED421B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77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7FF9CA-9FC4-26DE-2540-C04ECA4D2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56543E-4812-7199-FB8E-A5ACD1A09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 „Je obtížné říci něco, co by bylo alespoň tak dobré jako neříct nic“           </a:t>
            </a:r>
            <a:r>
              <a:rPr lang="cs-CZ" dirty="0"/>
              <a:t>Ludwig </a:t>
            </a:r>
            <a:r>
              <a:rPr lang="cs-CZ" dirty="0" err="1"/>
              <a:t>Wittgeinstein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50F9F42-4B66-C1BA-211B-F0E9F39CE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73DEE67-896D-90C9-6BE5-712AC4EAB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1440" y="3224319"/>
            <a:ext cx="4417549" cy="247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43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FDFB4F-E6E6-C5EE-7479-97B8745BD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Obavy a strachy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77E318-838D-8B08-771C-10A1CF6EA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/>
              <a:t>Nejsem k tomu kvalifikován… </a:t>
            </a:r>
            <a:br>
              <a:rPr lang="cs-CZ" sz="2000" dirty="0"/>
            </a:br>
            <a:br>
              <a:rPr lang="cs-CZ" sz="2000" dirty="0"/>
            </a:br>
            <a:r>
              <a:rPr lang="cs-CZ" sz="2000" dirty="0"/>
              <a:t>Strach, že dítě či dospívajícího rozesmutním</a:t>
            </a:r>
          </a:p>
          <a:p>
            <a:r>
              <a:rPr lang="cs-CZ" sz="2000" dirty="0"/>
              <a:t>Strach, že vyvolám u dítěte či dospívajícího silné emoce</a:t>
            </a:r>
          </a:p>
          <a:p>
            <a:r>
              <a:rPr lang="cs-CZ" sz="2000" dirty="0"/>
              <a:t>Strach, že nebudu vědět, jak odpovědět na otázky</a:t>
            </a:r>
          </a:p>
          <a:p>
            <a:r>
              <a:rPr lang="cs-CZ" sz="2000" dirty="0"/>
              <a:t>Strach, že nebudu mít pro zoufalou situaci řešení.</a:t>
            </a:r>
            <a:br>
              <a:rPr lang="cs-CZ" sz="2000" dirty="0"/>
            </a:br>
            <a:br>
              <a:rPr lang="cs-CZ" sz="2000" dirty="0"/>
            </a:br>
            <a:r>
              <a:rPr lang="cs-CZ" sz="2000" b="1" dirty="0"/>
              <a:t>Dospělí často nedávají dětem informace z „falešné ochrany jejich radostného dětství“, ale ve skutečnosti se jedná o jejich vlastní ochranu před strachem z konfrontace s dětským smutkem a jejich bezmocí.</a:t>
            </a:r>
          </a:p>
          <a:p>
            <a:endParaRPr lang="cs-CZ" sz="2000" dirty="0"/>
          </a:p>
          <a:p>
            <a:r>
              <a:rPr lang="cs-CZ" sz="2000" dirty="0"/>
              <a:t>Strach o sebe, ze svého vlastního umírání a konečnosti.</a:t>
            </a:r>
            <a:endParaRPr lang="cs-CZ" sz="2000" u="sng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559CC78-F9D0-3F09-6AA3-939DED168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00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6C45D7-8A7B-1252-344A-5B226C83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 základních pravidel pro verbální sdělení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B119E0-83FA-166A-1695-76E3D8050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Jednoduchost</a:t>
            </a:r>
          </a:p>
          <a:p>
            <a:r>
              <a:rPr lang="cs-CZ" dirty="0"/>
              <a:t>Uspořádanost</a:t>
            </a:r>
          </a:p>
          <a:p>
            <a:r>
              <a:rPr lang="cs-CZ" dirty="0"/>
              <a:t>Stručnost</a:t>
            </a:r>
          </a:p>
          <a:p>
            <a:r>
              <a:rPr lang="cs-CZ" dirty="0"/>
              <a:t>Zřetelnost</a:t>
            </a:r>
          </a:p>
          <a:p>
            <a:r>
              <a:rPr lang="cs-CZ" dirty="0"/>
              <a:t>Podnětnost</a:t>
            </a:r>
          </a:p>
          <a:p>
            <a:r>
              <a:rPr lang="cs-CZ" dirty="0"/>
              <a:t>Vhodné načasování</a:t>
            </a:r>
          </a:p>
          <a:p>
            <a:r>
              <a:rPr lang="cs-CZ" dirty="0"/>
              <a:t>Adaptabilita (přizpůsobivost)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ED48E46-7967-DE72-CC4F-4C2483F33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6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CE84E7-A68E-BB12-55C7-29426BABF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Sdělování nepříznivých zpráv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7A6C11-B87D-10D5-9F9B-69AE2822C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odborné literatuře se již dnes běžně používá zkratka </a:t>
            </a:r>
            <a:r>
              <a:rPr lang="cs-CZ" sz="2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BBN</a:t>
            </a:r>
            <a:r>
              <a:rPr lang="cs-CZ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(z anglického </a:t>
            </a:r>
            <a:r>
              <a:rPr lang="cs-CZ" sz="2000" i="1" kern="1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breaking</a:t>
            </a:r>
            <a:r>
              <a:rPr lang="cs-CZ" sz="20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i="1" kern="1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</a:t>
            </a:r>
            <a:r>
              <a:rPr lang="cs-CZ" sz="20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i="1" kern="1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news</a:t>
            </a:r>
            <a:r>
              <a:rPr lang="cs-CZ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cs-CZ" sz="2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Tento termín zahrnuje všechna sdělení s nepříznivým nebo negativním dopadem na jedince či jeho budoucnost</a:t>
            </a:r>
          </a:p>
          <a:p>
            <a:pPr marL="0" indent="0">
              <a:buNone/>
            </a:pPr>
            <a:endParaRPr lang="cs-CZ" sz="2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Nemusí se nutně jednat jen o informaci týkající se zdravotního stavu (diagnóza, prognóza, léčba či nějaká závažná zdravotní omezení), ale obecně do této kategorie spadají i jiné negativní události, jako jsou např. dopravní nehody, živelné katastrofy, stejně jako sebevraždy a jiná náhlá úmrtí</a:t>
            </a:r>
          </a:p>
          <a:p>
            <a:pPr marL="0" indent="0">
              <a:buNone/>
            </a:pPr>
            <a:endParaRPr lang="cs-CZ" sz="2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souvislosti s BBN se poukazuje i na </a:t>
            </a:r>
            <a:r>
              <a:rPr lang="cs-CZ" sz="2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principy krizové intervence</a:t>
            </a:r>
            <a:endParaRPr lang="cs-CZ" sz="2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EA1E44C-4958-FA49-D2E1-E276F379C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82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C92DE8-5CA3-86E6-F800-DF23ADF45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Nepříznivé zprávy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3FD893-5901-9343-D224-A7843FBDF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Sdělení nepříznivé zprávy by nemělo být extrémně nepříznivé.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Jedná se spíše o informace, které </a:t>
            </a:r>
            <a:r>
              <a:rPr lang="cs-CZ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spíše souvisejí s diskomfortem</a:t>
            </a: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jako jsou např. další diagnostické výkony, prodloužení hospitalizace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zapotřebí zvážit, jaký dopad bude mít tato informace na každého individuálně, což v praxi znamená, že závažnost je úměrná budoucnosti klienta.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 je nutné osvojit postup při sdělování nepříznivých zpráv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25132C4-D7DC-F8F4-23EC-BBE242B19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7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F6C877-F9CF-F405-0DB7-5DB5E469D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Závažné nepříznivé zprávy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995580-C3D0-7A82-09B0-215AA635D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Závažné nepříznivé zprávy jsou zprávy o trvalých následcích, nevyléčitelném onemocnění a o invaliditě, smrti</a:t>
            </a:r>
          </a:p>
          <a:p>
            <a:pPr marL="0" indent="0">
              <a:buNone/>
            </a:pP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Tyto zprávy by měl </a:t>
            </a:r>
            <a:r>
              <a:rPr lang="cs-CZ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vždy sdělovat profesionál</a:t>
            </a: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přesto že existuje celá řada obecných doporučení, nejsou daná jasná pravidla, situaci by měl řešit individuálně s ohledem na to, jak obrovskou psychickou zátěž způsobí</a:t>
            </a:r>
          </a:p>
          <a:p>
            <a:pPr marL="0" indent="0">
              <a:buNone/>
            </a:pP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Klient má </a:t>
            </a:r>
            <a:r>
              <a:rPr lang="cs-CZ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nárok na úplné a pravdivé informace</a:t>
            </a: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má také </a:t>
            </a:r>
            <a:r>
              <a:rPr lang="cs-CZ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právo rozhodnout</a:t>
            </a: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 </a:t>
            </a: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jeho příbuzných </a:t>
            </a:r>
            <a:r>
              <a:rPr lang="cs-CZ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mohou být informace podány</a:t>
            </a: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 </a:t>
            </a:r>
            <a:r>
              <a:rPr lang="cs-CZ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přání </a:t>
            </a: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musí být </a:t>
            </a:r>
            <a:r>
              <a:rPr lang="cs-CZ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vždy respektováno</a:t>
            </a: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přesto že pokud otevřeně nekomunikuje s rodinou, pak mu nemohou poskytnout dostatečnou oporu a tím se prohlubuje izolace klienta.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DDEB5BB-A4A0-B809-4A3E-CC1AA0797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72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8A3D9-9AD3-C2EA-DF05-62D7F2548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na sdělení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43B4DD-348C-E2C6-9AC7-F7B458E3F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Já </a:t>
            </a:r>
            <a:r>
              <a:rPr lang="cs-CZ" dirty="0"/>
              <a:t>– ujasnit si cíl a obsah, časový rámec (kolik času je možné věnovat rozhovoru), připravit si materiály (edukační), je vhodné předem zjistit  dostupné údaje o klientovi, připravit si otázky k rozhovoru</a:t>
            </a:r>
          </a:p>
          <a:p>
            <a:endParaRPr lang="cs-CZ" dirty="0"/>
          </a:p>
          <a:p>
            <a:r>
              <a:rPr lang="cs-CZ" u="sng" dirty="0"/>
              <a:t>Příprava prostředí </a:t>
            </a:r>
            <a:r>
              <a:rPr lang="cs-CZ" dirty="0"/>
              <a:t>– dle provozních podmínek, bez rušivých vlivů, zaujmout vhodné posazení 12:2, 12:3, 12:4 (nenutí dívat se přímo do očí), výška hlavy – vždy na stejné úrovni (nevytváří se tak dojem nadřazenosti)</a:t>
            </a:r>
          </a:p>
          <a:p>
            <a:endParaRPr lang="cs-CZ" dirty="0"/>
          </a:p>
          <a:p>
            <a:r>
              <a:rPr lang="cs-CZ" u="sng" dirty="0"/>
              <a:t>Příprava klienta </a:t>
            </a:r>
            <a:r>
              <a:rPr lang="cs-CZ" dirty="0"/>
              <a:t>– posoudit jeho ochotu k rozhovoru, vhodné načasování, zajistit a posoudit komfort (např. redukce bolesti), upravit polohu, připravit vodu, kapesníky,  zajistit maximální možné soukromí, ujistit o důvěrnosti informací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0B55728-8AAE-A7A5-5A6C-80F491DCD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7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176E14-5CEB-00A0-43BF-DC1734E25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model SPIKES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AF76A1-76C8-E8D7-E24D-A97D3BFBC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souvislosti se sdělováním nepříznivých zpráv bývá využíván šestikrokový model SPIKES </a:t>
            </a:r>
          </a:p>
          <a:p>
            <a:r>
              <a:rPr lang="cs-CZ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Dodržení pořadí jednotlivých fází tohoto modelu by mělo vést k co nejširšímu a zároveň nejefektivnějšímu předání nepříjemných informací.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Setting</a:t>
            </a:r>
            <a:r>
              <a:rPr lang="cs-CZ" sz="2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nastavení podmínek pro sdělení, j</a:t>
            </a:r>
            <a:r>
              <a:rPr lang="cs-CZ" dirty="0"/>
              <a:t>ednoduše vysvětlit, jak bude rozhovor probíhat, oznámit délku a důvod rozhovoru</a:t>
            </a:r>
            <a:endParaRPr lang="cs-CZ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Perception</a:t>
            </a:r>
            <a:r>
              <a:rPr lang="cs-CZ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vnímání </a:t>
            </a:r>
            <a:r>
              <a:rPr lang="cs-CZ" kern="100" dirty="0">
                <a:ea typeface="Calibri" panose="020F0502020204030204" pitchFamily="34" charset="0"/>
                <a:cs typeface="Times New Roman" panose="02020603050405020304" pitchFamily="18" charset="0"/>
              </a:rPr>
              <a:t>kl</a:t>
            </a:r>
            <a:r>
              <a:rPr lang="cs-CZ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ienta jako příjemce zprávy, v</a:t>
            </a:r>
            <a:r>
              <a:rPr lang="cs-CZ" dirty="0"/>
              <a:t>ytvořit prostor pro sdělení klientových potřeb</a:t>
            </a:r>
            <a:endParaRPr lang="cs-CZ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Invitation</a:t>
            </a:r>
            <a:r>
              <a:rPr lang="cs-CZ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pozvání, vyjádření a získání souhlasu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547BF23-2FC2-A4EF-3D30-A0951092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Ško</a:t>
            </a:r>
            <a:r>
              <a:rPr lang="cs-CZ" dirty="0" err="1"/>
              <a:t>loudová</a:t>
            </a:r>
            <a:r>
              <a:rPr lang="cs-CZ" dirty="0"/>
              <a:t>, sdělení závažné zprávy, reakce na sdělení, 19.3.2024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8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ektopické gravidity - čgps[20180607063232775].mdb"/>
  <p:tag name="ARS_RESPONSE_PERSONNUM" val="1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zacne lokalizace GEU" id="{DEBD255A-FF7E-419F-9809-152315956CB9}" vid="{5F70CD32-546B-4972-BF19-1B0DF0543CC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olomouc</Template>
  <TotalTime>12024</TotalTime>
  <Words>2129</Words>
  <Application>Microsoft Office PowerPoint</Application>
  <PresentationFormat>Širokoúhlá obrazovka</PresentationFormat>
  <Paragraphs>186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Retrospektiva</vt:lpstr>
      <vt:lpstr>Sdělení závažné zprávy, reakce na sdělení    PhDr. Markéta Školoudová  19. 3. 2024  Dům tří přání, z.ú./Metropolitní zdravotnický servis </vt:lpstr>
      <vt:lpstr>úvod</vt:lpstr>
      <vt:lpstr>Obavy a strachy</vt:lpstr>
      <vt:lpstr>7 základních pravidel pro verbální sdělení</vt:lpstr>
      <vt:lpstr>Sdělování nepříznivých zpráv</vt:lpstr>
      <vt:lpstr>Nepříznivé zprávy</vt:lpstr>
      <vt:lpstr>Závažné nepříznivé zprávy</vt:lpstr>
      <vt:lpstr>Příprava na sdělení</vt:lpstr>
      <vt:lpstr>model SPIKES</vt:lpstr>
      <vt:lpstr>model SPIKES</vt:lpstr>
      <vt:lpstr>Chyby</vt:lpstr>
      <vt:lpstr>Sdělení špatné zprávy dítěti</vt:lpstr>
      <vt:lpstr>Proč je nutné myslet na krizovou intervenci?</vt:lpstr>
      <vt:lpstr>Vyvolávající příčiny</vt:lpstr>
      <vt:lpstr>Specifické znaky krizové intervence</vt:lpstr>
      <vt:lpstr>Reakce na sdělení</vt:lpstr>
      <vt:lpstr>Reakce na sdělení</vt:lpstr>
      <vt:lpstr>   Když se dítě ptá?</vt:lpstr>
      <vt:lpstr>Když se dítě neptá?</vt:lpstr>
      <vt:lpstr>Jak komunikovat s žákem</vt:lpstr>
      <vt:lpstr>Jak komunikovat se třídou/s kolektivem</vt:lpstr>
      <vt:lpstr>Jak komunikovat s rodičem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Vzácné lokalizace ektopické gravidity diagnostika, management    Zdeněk Žižka, Jan Přáda, Pavel Calda    Gynekologicko-porodnická klinika 1. LF UK a VFN Praha</dc:title>
  <dc:creator>Školoudová Markéta, Mgr.</dc:creator>
  <cp:lastModifiedBy>Radka Balková</cp:lastModifiedBy>
  <cp:revision>83</cp:revision>
  <dcterms:created xsi:type="dcterms:W3CDTF">2018-09-19T08:41:02Z</dcterms:created>
  <dcterms:modified xsi:type="dcterms:W3CDTF">2024-03-17T14:49:55Z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63cd7f-2d21-486a-9f29-9c1683fdd175_Enabled">
    <vt:lpwstr>True</vt:lpwstr>
  </property>
  <property fmtid="{D5CDD505-2E9C-101B-9397-08002B2CF9AE}" pid="3" name="MSIP_Label_2063cd7f-2d21-486a-9f29-9c1683fdd175_SiteId">
    <vt:lpwstr>00000000-0000-0000-0000-000000000000</vt:lpwstr>
  </property>
  <property fmtid="{D5CDD505-2E9C-101B-9397-08002B2CF9AE}" pid="4" name="MSIP_Label_2063cd7f-2d21-486a-9f29-9c1683fdd175_Owner">
    <vt:lpwstr>103503@vfn.cz</vt:lpwstr>
  </property>
  <property fmtid="{D5CDD505-2E9C-101B-9397-08002B2CF9AE}" pid="5" name="MSIP_Label_2063cd7f-2d21-486a-9f29-9c1683fdd175_SetDate">
    <vt:lpwstr>2018-06-06T11:09:25.7110570Z</vt:lpwstr>
  </property>
  <property fmtid="{D5CDD505-2E9C-101B-9397-08002B2CF9AE}" pid="6" name="MSIP_Label_2063cd7f-2d21-486a-9f29-9c1683fdd175_Name">
    <vt:lpwstr>Veřejné</vt:lpwstr>
  </property>
  <property fmtid="{D5CDD505-2E9C-101B-9397-08002B2CF9AE}" pid="7" name="MSIP_Label_2063cd7f-2d21-486a-9f29-9c1683fdd175_Application">
    <vt:lpwstr>Microsoft Azure Information Protection</vt:lpwstr>
  </property>
  <property fmtid="{D5CDD505-2E9C-101B-9397-08002B2CF9AE}" pid="8" name="MSIP_Label_2063cd7f-2d21-486a-9f29-9c1683fdd175_Extended_MSFT_Method">
    <vt:lpwstr>Automatic</vt:lpwstr>
  </property>
  <property fmtid="{D5CDD505-2E9C-101B-9397-08002B2CF9AE}" pid="9" name="Sensitivity">
    <vt:lpwstr>Veřejné</vt:lpwstr>
  </property>
</Properties>
</file>