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300" r:id="rId4"/>
    <p:sldId id="301" r:id="rId5"/>
    <p:sldId id="346" r:id="rId6"/>
    <p:sldId id="353" r:id="rId7"/>
    <p:sldId id="352" r:id="rId8"/>
    <p:sldId id="364" r:id="rId9"/>
    <p:sldId id="395" r:id="rId10"/>
    <p:sldId id="365" r:id="rId11"/>
    <p:sldId id="351" r:id="rId12"/>
    <p:sldId id="355" r:id="rId13"/>
    <p:sldId id="428" r:id="rId14"/>
    <p:sldId id="429" r:id="rId15"/>
    <p:sldId id="431" r:id="rId16"/>
    <p:sldId id="432" r:id="rId17"/>
    <p:sldId id="433" r:id="rId18"/>
    <p:sldId id="31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598"/>
    <a:srgbClr val="CD1240"/>
    <a:srgbClr val="DF002C"/>
    <a:srgbClr val="201C70"/>
    <a:srgbClr val="FFD100"/>
    <a:srgbClr val="353375"/>
    <a:srgbClr val="EAD600"/>
    <a:srgbClr val="F1DB00"/>
    <a:srgbClr val="342595"/>
    <a:srgbClr val="4B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0595E-DA78-4EBA-BDF9-DDF9048F9FE7}" v="152" dt="2024-03-13T11:13:39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6"/>
    <p:restoredTop sz="94360" autoAdjust="0"/>
  </p:normalViewPr>
  <p:slideViewPr>
    <p:cSldViewPr snapToGrid="0">
      <p:cViewPr varScale="1">
        <p:scale>
          <a:sx n="62" d="100"/>
          <a:sy n="62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mi\Desktop\Praha%2023\sebepos&#780;kozova&#769;ni&#76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mi\Desktop\Praha%2023\sebepos&#780;kozova&#769;ni&#76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mi\Desktop\Praha%2023\sebepos&#780;kozova&#769;ni&#76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omi\Downloads\usti_dle_rocniku_a_po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2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domi\Desktop\Praha%2023\Sebevraz&#780;ednos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67B598"/>
            </a:solidFill>
          </c:spPr>
          <c:dPt>
            <c:idx val="0"/>
            <c:bubble3D val="0"/>
            <c:spPr>
              <a:solidFill>
                <a:srgbClr val="67B5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8-9F4F-8E45-8FAFB5C1764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88-9F4F-8E45-8FAFB5C176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82,7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888-9F4F-8E45-8FAFB5C17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17,3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88-9F4F-8E45-8FAFB5C176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SP!$B$2:$B$3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SP!$C$2:$C$3</c:f>
              <c:numCache>
                <c:formatCode>0.00%</c:formatCode>
                <c:ptCount val="2"/>
                <c:pt idx="0">
                  <c:v>0.82699999999999996</c:v>
                </c:pt>
                <c:pt idx="1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8-9F4F-8E45-8FAFB5C176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'[Roman od Domči.xlsx]sebevraždy'!$B$57</c:f>
              <c:strCache>
                <c:ptCount val="1"/>
                <c:pt idx="0">
                  <c:v>Zvažoval/a jsi během posledních 12 měsíců, že si vezmeš život?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0-4BEF-90AB-7FAA23349C9E}"/>
              </c:ext>
            </c:extLst>
          </c:dPt>
          <c:dPt>
            <c:idx val="1"/>
            <c:bubble3D val="0"/>
            <c:spPr>
              <a:solidFill>
                <a:srgbClr val="67B5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0-4BEF-90AB-7FAA23349C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22,6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40-4BEF-90AB-7FAA23349C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77,4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40-4BEF-90AB-7FAA23349C9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'[Roman od Domči.xlsx]sebevraždy'!$C$32:$D$32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'[Roman od Domči.xlsx]sebevraždy'!$C$57:$D$57</c:f>
              <c:numCache>
                <c:formatCode>General</c:formatCode>
                <c:ptCount val="2"/>
                <c:pt idx="0">
                  <c:v>22.6</c:v>
                </c:pt>
                <c:pt idx="1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40-4BEF-90AB-7FAA23349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'celkem dle pohlaví 23'!$B$2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0A2D662-EBDF-4B7A-BE0F-7D9407DF3944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CB5-45E6-8857-3AB416A1F6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C08B6E-EC4C-4A97-BB2B-410A090CA62B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B5-45E6-8857-3AB416A1F6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2E09B6-C3EB-4F5B-BDBD-7D49541B88EB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B5-45E6-8857-3AB416A1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'celkem dle pohlaví 23'!$A$3:$A$5</c:f>
              <c:strCache>
                <c:ptCount val="3"/>
                <c:pt idx="0">
                  <c:v>Celkem</c:v>
                </c:pt>
                <c:pt idx="1">
                  <c:v>Dívky</c:v>
                </c:pt>
                <c:pt idx="2">
                  <c:v>Chlapci</c:v>
                </c:pt>
              </c:strCache>
            </c:strRef>
          </c:cat>
          <c:val>
            <c:numRef>
              <c:f>'celkem dle pohlaví 23'!$B$3:$B$5</c:f>
              <c:numCache>
                <c:formatCode>General</c:formatCode>
                <c:ptCount val="3"/>
                <c:pt idx="0">
                  <c:v>17.3</c:v>
                </c:pt>
                <c:pt idx="1">
                  <c:v>26.2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1-DA4E-9F62-2E1E02B1950D}"/>
            </c:ext>
          </c:extLst>
        </c:ser>
        <c:ser>
          <c:idx val="1"/>
          <c:order val="1"/>
          <c:tx>
            <c:strRef>
              <c:f>'celkem dle pohlaví 23'!$C$2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67B5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'celkem dle pohlaví 23'!$A$3:$A$5</c:f>
              <c:strCache>
                <c:ptCount val="3"/>
                <c:pt idx="0">
                  <c:v>Celkem</c:v>
                </c:pt>
                <c:pt idx="1">
                  <c:v>Dívky</c:v>
                </c:pt>
                <c:pt idx="2">
                  <c:v>Chlapci</c:v>
                </c:pt>
              </c:strCache>
            </c:strRef>
          </c:cat>
          <c:val>
            <c:numRef>
              <c:f>'celkem dle pohlaví 23'!$C$3:$C$5</c:f>
              <c:numCache>
                <c:formatCode>General</c:formatCode>
                <c:ptCount val="3"/>
                <c:pt idx="0">
                  <c:v>82.7</c:v>
                </c:pt>
                <c:pt idx="1">
                  <c:v>73.8</c:v>
                </c:pt>
                <c:pt idx="2">
                  <c:v>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1-DA4E-9F62-2E1E02B195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0685391"/>
        <c:axId val="535007679"/>
      </c:barChart>
      <c:catAx>
        <c:axId val="28068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007679"/>
        <c:crosses val="autoZero"/>
        <c:auto val="1"/>
        <c:lblAlgn val="ctr"/>
        <c:lblOffset val="100"/>
        <c:noMultiLvlLbl val="0"/>
      </c:catAx>
      <c:valAx>
        <c:axId val="535007679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28068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List2!$A$22</c:f>
              <c:strCache>
                <c:ptCount val="1"/>
                <c:pt idx="0">
                  <c:v>Jednou</c:v>
                </c:pt>
              </c:strCache>
            </c:strRef>
          </c:tx>
          <c:spPr>
            <a:solidFill>
              <a:srgbClr val="FFEC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List2!$B$21:$H$21</c:f>
              <c:strCache>
                <c:ptCount val="7"/>
                <c:pt idx="0">
                  <c:v>Úmyslně jsem bránil/a hojení své rány</c:v>
                </c:pt>
                <c:pt idx="1">
                  <c:v>Úmyslně jsem do kůže vyryl/a slova, obrázky, symboly a podobně</c:v>
                </c:pt>
                <c:pt idx="2">
                  <c:v>Úmyslně jsem si pořezal/a zápěstí, paže, nebo jinou část těla.</c:v>
                </c:pt>
                <c:pt idx="3">
                  <c:v>Úmyslně jsem se poškrábal/a, kousal/a, nebo píchl/a i ostrým předmětem, až to začalo krvácet</c:v>
                </c:pt>
                <c:pt idx="4">
                  <c:v>Úmyslně jsem se udeřil/a tak, že z toho vznikla modřina</c:v>
                </c:pt>
                <c:pt idx="5">
                  <c:v>Úmyslně jsem se pálil/a cigaretou, zapalovačem, nebo zápalkami</c:v>
                </c:pt>
                <c:pt idx="6">
                  <c:v>Jiným způsobem.</c:v>
                </c:pt>
              </c:strCache>
            </c:strRef>
          </c:cat>
          <c:val>
            <c:numRef>
              <c:f>List2!$B$22:$H$22</c:f>
              <c:numCache>
                <c:formatCode>###0.0</c:formatCode>
                <c:ptCount val="7"/>
                <c:pt idx="0">
                  <c:v>2.63005296058259</c:v>
                </c:pt>
                <c:pt idx="1">
                  <c:v>2.6369923486134002</c:v>
                </c:pt>
                <c:pt idx="2">
                  <c:v>2.7463015506878801</c:v>
                </c:pt>
                <c:pt idx="3">
                  <c:v>3.1614353593186499</c:v>
                </c:pt>
                <c:pt idx="4">
                  <c:v>3.3389999086561502</c:v>
                </c:pt>
                <c:pt idx="5">
                  <c:v>2.0611674976258998</c:v>
                </c:pt>
                <c:pt idx="6">
                  <c:v>0.50919716845549501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9-0346-B1E0-DCA3290668F3}"/>
            </c:ext>
          </c:extLst>
        </c:ser>
        <c:ser>
          <c:idx val="1"/>
          <c:order val="1"/>
          <c:tx>
            <c:strRef>
              <c:f>List2!$A$23</c:f>
              <c:strCache>
                <c:ptCount val="1"/>
                <c:pt idx="0">
                  <c:v>Dvakrát nebo třikrát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List2!$B$21:$H$21</c:f>
              <c:strCache>
                <c:ptCount val="7"/>
                <c:pt idx="0">
                  <c:v>Úmyslně jsem bránil/a hojení své rány</c:v>
                </c:pt>
                <c:pt idx="1">
                  <c:v>Úmyslně jsem do kůže vyryl/a slova, obrázky, symboly a podobně</c:v>
                </c:pt>
                <c:pt idx="2">
                  <c:v>Úmyslně jsem si pořezal/a zápěstí, paže, nebo jinou část těla.</c:v>
                </c:pt>
                <c:pt idx="3">
                  <c:v>Úmyslně jsem se poškrábal/a, kousal/a, nebo píchl/a i ostrým předmětem, až to začalo krvácet</c:v>
                </c:pt>
                <c:pt idx="4">
                  <c:v>Úmyslně jsem se udeřil/a tak, že z toho vznikla modřina</c:v>
                </c:pt>
                <c:pt idx="5">
                  <c:v>Úmyslně jsem se pálil/a cigaretou, zapalovačem, nebo zápalkami</c:v>
                </c:pt>
                <c:pt idx="6">
                  <c:v>Jiným způsobem.</c:v>
                </c:pt>
              </c:strCache>
            </c:strRef>
          </c:cat>
          <c:val>
            <c:numRef>
              <c:f>List2!$B$23:$H$23</c:f>
              <c:numCache>
                <c:formatCode>###0.0</c:formatCode>
                <c:ptCount val="7"/>
                <c:pt idx="0">
                  <c:v>2.5117578403226699</c:v>
                </c:pt>
                <c:pt idx="1">
                  <c:v>2.0936001486757401</c:v>
                </c:pt>
                <c:pt idx="2">
                  <c:v>2.54066891744819</c:v>
                </c:pt>
                <c:pt idx="3">
                  <c:v>3.58906911983444</c:v>
                </c:pt>
                <c:pt idx="4">
                  <c:v>3.1636484028090499</c:v>
                </c:pt>
                <c:pt idx="5">
                  <c:v>1.33636391908476</c:v>
                </c:pt>
                <c:pt idx="6">
                  <c:v>1.3663696337089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9-0346-B1E0-DCA3290668F3}"/>
            </c:ext>
          </c:extLst>
        </c:ser>
        <c:ser>
          <c:idx val="2"/>
          <c:order val="2"/>
          <c:tx>
            <c:strRef>
              <c:f>List2!$A$24</c:f>
              <c:strCache>
                <c:ptCount val="1"/>
                <c:pt idx="0">
                  <c:v>Čtyřikrát nebo pětkrát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List2!$B$21:$H$21</c:f>
              <c:strCache>
                <c:ptCount val="7"/>
                <c:pt idx="0">
                  <c:v>Úmyslně jsem bránil/a hojení své rány</c:v>
                </c:pt>
                <c:pt idx="1">
                  <c:v>Úmyslně jsem do kůže vyryl/a slova, obrázky, symboly a podobně</c:v>
                </c:pt>
                <c:pt idx="2">
                  <c:v>Úmyslně jsem si pořezal/a zápěstí, paže, nebo jinou část těla.</c:v>
                </c:pt>
                <c:pt idx="3">
                  <c:v>Úmyslně jsem se poškrábal/a, kousal/a, nebo píchl/a i ostrým předmětem, až to začalo krvácet</c:v>
                </c:pt>
                <c:pt idx="4">
                  <c:v>Úmyslně jsem se udeřil/a tak, že z toho vznikla modřina</c:v>
                </c:pt>
                <c:pt idx="5">
                  <c:v>Úmyslně jsem se pálil/a cigaretou, zapalovačem, nebo zápalkami</c:v>
                </c:pt>
                <c:pt idx="6">
                  <c:v>Jiným způsobem.</c:v>
                </c:pt>
              </c:strCache>
            </c:strRef>
          </c:cat>
          <c:val>
            <c:numRef>
              <c:f>List2!$B$24:$H$24</c:f>
              <c:numCache>
                <c:formatCode>###0.0</c:formatCode>
                <c:ptCount val="7"/>
                <c:pt idx="0">
                  <c:v>1.4800489912538699</c:v>
                </c:pt>
                <c:pt idx="1">
                  <c:v>1.1138730220151101</c:v>
                </c:pt>
                <c:pt idx="2">
                  <c:v>1.8027091389405501</c:v>
                </c:pt>
                <c:pt idx="3">
                  <c:v>2.1762068637663599</c:v>
                </c:pt>
                <c:pt idx="4">
                  <c:v>1.8719389766778001</c:v>
                </c:pt>
                <c:pt idx="5">
                  <c:v>0.51068649458083604</c:v>
                </c:pt>
                <c:pt idx="6">
                  <c:v>0.98236845488551705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9-0346-B1E0-DCA3290668F3}"/>
            </c:ext>
          </c:extLst>
        </c:ser>
        <c:ser>
          <c:idx val="3"/>
          <c:order val="3"/>
          <c:tx>
            <c:strRef>
              <c:f>List2!$A$25</c:f>
              <c:strCache>
                <c:ptCount val="1"/>
                <c:pt idx="0">
                  <c:v>Šestkrát a víckrát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List2!$B$21:$H$21</c:f>
              <c:strCache>
                <c:ptCount val="7"/>
                <c:pt idx="0">
                  <c:v>Úmyslně jsem bránil/a hojení své rány</c:v>
                </c:pt>
                <c:pt idx="1">
                  <c:v>Úmyslně jsem do kůže vyryl/a slova, obrázky, symboly a podobně</c:v>
                </c:pt>
                <c:pt idx="2">
                  <c:v>Úmyslně jsem si pořezal/a zápěstí, paže, nebo jinou část těla.</c:v>
                </c:pt>
                <c:pt idx="3">
                  <c:v>Úmyslně jsem se poškrábal/a, kousal/a, nebo píchl/a i ostrým předmětem, až to začalo krvácet</c:v>
                </c:pt>
                <c:pt idx="4">
                  <c:v>Úmyslně jsem se udeřil/a tak, že z toho vznikla modřina</c:v>
                </c:pt>
                <c:pt idx="5">
                  <c:v>Úmyslně jsem se pálil/a cigaretou, zapalovačem, nebo zápalkami</c:v>
                </c:pt>
                <c:pt idx="6">
                  <c:v>Jiným způsobem.</c:v>
                </c:pt>
              </c:strCache>
            </c:strRef>
          </c:cat>
          <c:val>
            <c:numRef>
              <c:f>List2!$B$25:$H$25</c:f>
              <c:numCache>
                <c:formatCode>###0.0</c:formatCode>
                <c:ptCount val="7"/>
                <c:pt idx="0">
                  <c:v>2.6810194047393199</c:v>
                </c:pt>
                <c:pt idx="1">
                  <c:v>1.8358917439456901</c:v>
                </c:pt>
                <c:pt idx="2">
                  <c:v>4.2091621003194399</c:v>
                </c:pt>
                <c:pt idx="3">
                  <c:v>4.7144590324070803</c:v>
                </c:pt>
                <c:pt idx="4">
                  <c:v>2.51980815359566</c:v>
                </c:pt>
                <c:pt idx="5">
                  <c:v>0.97004632538750402</c:v>
                </c:pt>
                <c:pt idx="6">
                  <c:v>2.4687123975181202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49-0346-B1E0-DCA3290668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0802127"/>
        <c:axId val="251462351"/>
      </c:barChart>
      <c:catAx>
        <c:axId val="250802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1462351"/>
        <c:crosses val="autoZero"/>
        <c:auto val="1"/>
        <c:lblAlgn val="ctr"/>
        <c:lblOffset val="100"/>
        <c:noMultiLvlLbl val="0"/>
      </c:catAx>
      <c:valAx>
        <c:axId val="251462351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25080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8387590812598E-2"/>
          <c:y val="4.1037532775177341E-2"/>
          <c:w val="0.90955161240918747"/>
          <c:h val="0.799779662329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Chlapci</c:v>
                </c:pt>
                <c:pt idx="1">
                  <c:v>Dívky</c:v>
                </c:pt>
                <c:pt idx="2">
                  <c:v>Celkově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90.302913641391726</c:v>
                </c:pt>
                <c:pt idx="1">
                  <c:v>66.22722597285096</c:v>
                </c:pt>
                <c:pt idx="2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C-A44B-99EB-E08D0354617C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Chlapci</c:v>
                </c:pt>
                <c:pt idx="1">
                  <c:v>Dívky</c:v>
                </c:pt>
                <c:pt idx="2">
                  <c:v>Celkově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9.6970863586082778</c:v>
                </c:pt>
                <c:pt idx="1">
                  <c:v>33.77277402714904</c:v>
                </c:pt>
                <c:pt idx="2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C-A44B-99EB-E08D035461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593711"/>
        <c:axId val="246576271"/>
      </c:barChart>
      <c:catAx>
        <c:axId val="20759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6576271"/>
        <c:crosses val="autoZero"/>
        <c:auto val="1"/>
        <c:lblAlgn val="ctr"/>
        <c:lblOffset val="100"/>
        <c:noMultiLvlLbl val="0"/>
      </c:catAx>
      <c:valAx>
        <c:axId val="246576271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20759371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pct_podle_rocniku!$Z$113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pct_podle_rocniku!$AA$112:$AG$112</c:f>
              <c:strCache>
                <c:ptCount val="7"/>
                <c:pt idx="0">
                  <c:v>6. ročník ZŠ (prima)</c:v>
                </c:pt>
                <c:pt idx="1">
                  <c:v>7. ročník ZŠ (sekunda)</c:v>
                </c:pt>
                <c:pt idx="2">
                  <c:v>8. ročník ZŠ (tercie)</c:v>
                </c:pt>
                <c:pt idx="3">
                  <c:v>9. ročník ZŠ (kvarta)</c:v>
                </c:pt>
                <c:pt idx="4">
                  <c:v>1. ročník SŠ (kvinta)</c:v>
                </c:pt>
                <c:pt idx="5">
                  <c:v>2. ročník SŠ (sexta)</c:v>
                </c:pt>
                <c:pt idx="6">
                  <c:v>3. ročník SŠ (septima)</c:v>
                </c:pt>
              </c:strCache>
            </c:strRef>
          </c:cat>
          <c:val>
            <c:numRef>
              <c:f>pct_podle_rocniku!$AA$113:$AG$113</c:f>
              <c:numCache>
                <c:formatCode>0.0</c:formatCode>
                <c:ptCount val="7"/>
                <c:pt idx="0">
                  <c:v>81.8369167382603</c:v>
                </c:pt>
                <c:pt idx="1">
                  <c:v>77.345355944205096</c:v>
                </c:pt>
                <c:pt idx="2">
                  <c:v>75.326605274861407</c:v>
                </c:pt>
                <c:pt idx="3">
                  <c:v>76.453868534128901</c:v>
                </c:pt>
                <c:pt idx="4">
                  <c:v>76.941872316415299</c:v>
                </c:pt>
                <c:pt idx="5">
                  <c:v>80.9115980113002</c:v>
                </c:pt>
                <c:pt idx="6">
                  <c:v>82.166171347373194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E-E642-BCB6-31197FDD788D}"/>
            </c:ext>
          </c:extLst>
        </c:ser>
        <c:ser>
          <c:idx val="1"/>
          <c:order val="1"/>
          <c:tx>
            <c:strRef>
              <c:f>pct_podle_rocniku!$Z$114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pct_podle_rocniku!$AA$112:$AG$112</c:f>
              <c:strCache>
                <c:ptCount val="7"/>
                <c:pt idx="0">
                  <c:v>6. ročník ZŠ (prima)</c:v>
                </c:pt>
                <c:pt idx="1">
                  <c:v>7. ročník ZŠ (sekunda)</c:v>
                </c:pt>
                <c:pt idx="2">
                  <c:v>8. ročník ZŠ (tercie)</c:v>
                </c:pt>
                <c:pt idx="3">
                  <c:v>9. ročník ZŠ (kvarta)</c:v>
                </c:pt>
                <c:pt idx="4">
                  <c:v>1. ročník SŠ (kvinta)</c:v>
                </c:pt>
                <c:pt idx="5">
                  <c:v>2. ročník SŠ (sexta)</c:v>
                </c:pt>
                <c:pt idx="6">
                  <c:v>3. ročník SŠ (septima)</c:v>
                </c:pt>
              </c:strCache>
            </c:strRef>
          </c:cat>
          <c:val>
            <c:numRef>
              <c:f>pct_podle_rocniku!$AA$114:$AG$114</c:f>
              <c:numCache>
                <c:formatCode>0.0</c:formatCode>
                <c:ptCount val="7"/>
                <c:pt idx="0">
                  <c:v>18.163083261739001</c:v>
                </c:pt>
                <c:pt idx="1">
                  <c:v>22.654644055794801</c:v>
                </c:pt>
                <c:pt idx="2">
                  <c:v>24.673394725138301</c:v>
                </c:pt>
                <c:pt idx="3">
                  <c:v>23.546131465871202</c:v>
                </c:pt>
                <c:pt idx="4">
                  <c:v>23.058127683585202</c:v>
                </c:pt>
                <c:pt idx="5">
                  <c:v>19.088401988699498</c:v>
                </c:pt>
                <c:pt idx="6">
                  <c:v>17.8338286526274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E-E642-BCB6-31197FDD78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4504592"/>
        <c:axId val="1416459296"/>
      </c:barChart>
      <c:catAx>
        <c:axId val="141450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6459296"/>
        <c:crosses val="autoZero"/>
        <c:auto val="1"/>
        <c:lblAlgn val="ctr"/>
        <c:lblOffset val="100"/>
        <c:noMultiLvlLbl val="0"/>
      </c:catAx>
      <c:valAx>
        <c:axId val="1416459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1450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2328997454184"/>
          <c:y val="0.16068920875938036"/>
          <c:w val="0.47843178923578156"/>
          <c:h val="0.75944941509186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Jednou a víckrát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2509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B-5A41-A4E4-F89BEE41D36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>
                  <a:alpha val="54118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B-5A41-A4E4-F89BEE41D368}"/>
              </c:ext>
            </c:extLst>
          </c:dPt>
          <c:dPt>
            <c:idx val="2"/>
            <c:invertIfNegative val="0"/>
            <c:bubble3D val="0"/>
            <c:spPr>
              <a:solidFill>
                <a:srgbClr val="B00000">
                  <a:alpha val="7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B-5A41-A4E4-F89BEE41D368}"/>
              </c:ext>
            </c:extLst>
          </c:dPt>
          <c:dPt>
            <c:idx val="3"/>
            <c:invertIfNegative val="0"/>
            <c:bubble3D val="0"/>
            <c:spPr>
              <a:solidFill>
                <a:srgbClr val="B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B-5A41-A4E4-F89BEE41D368}"/>
              </c:ext>
            </c:extLst>
          </c:dPt>
          <c:dPt>
            <c:idx val="4"/>
            <c:invertIfNegative val="0"/>
            <c:bubble3D val="0"/>
            <c:spPr>
              <a:solidFill>
                <a:srgbClr val="82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3B-5A41-A4E4-F89BEE41D368}"/>
              </c:ext>
            </c:extLst>
          </c:dPt>
          <c:dPt>
            <c:idx val="5"/>
            <c:invertIfNegative val="0"/>
            <c:bubble3D val="0"/>
            <c:spPr>
              <a:solidFill>
                <a:srgbClr val="46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3B-5A41-A4E4-F89BEE41D3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 úmyslně spálil/a cigaretou, zapalovačem nebo zápalkami</c:v>
                </c:pt>
                <c:pt idx="1">
                  <c:v>Si úmyslně do kůže vyryl/a slova, obrázky; symboly a podobně</c:v>
                </c:pt>
                <c:pt idx="2">
                  <c:v>Úmyslně bránil/a hojení své rány</c:v>
                </c:pt>
                <c:pt idx="3">
                  <c:v>Se úmyslně udeřil/a tak, že se z toho udělala modřina</c:v>
                </c:pt>
                <c:pt idx="4">
                  <c:v>Si úmyslně pořezal/al zápěstí, paže nebo jinou část těla</c:v>
                </c:pt>
                <c:pt idx="5">
                  <c:v>Se úmyslně poškrábal/a, kousl/a nebo píchl/a i např. ostrým předmětem tak, že to začalo krvácet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7.1</c:v>
                </c:pt>
                <c:pt idx="1">
                  <c:v>10.7</c:v>
                </c:pt>
                <c:pt idx="2">
                  <c:v>11.899999999999999</c:v>
                </c:pt>
                <c:pt idx="3">
                  <c:v>14.299999999999999</c:v>
                </c:pt>
                <c:pt idx="4">
                  <c:v>15.9</c:v>
                </c:pt>
                <c:pt idx="5">
                  <c:v>16.900000000000002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3B-5A41-A4E4-F89BEE41D3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593711"/>
        <c:axId val="246576271"/>
      </c:barChart>
      <c:catAx>
        <c:axId val="20759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6576271"/>
        <c:crosses val="autoZero"/>
        <c:auto val="1"/>
        <c:lblAlgn val="ctr"/>
        <c:lblOffset val="100"/>
        <c:noMultiLvlLbl val="0"/>
      </c:catAx>
      <c:valAx>
        <c:axId val="246576271"/>
        <c:scaling>
          <c:orientation val="minMax"/>
          <c:max val="17"/>
          <c:min val="0"/>
        </c:scaling>
        <c:delete val="1"/>
        <c:axPos val="b"/>
        <c:numFmt formatCode="0\ %" sourceLinked="0"/>
        <c:majorTickMark val="none"/>
        <c:minorTickMark val="none"/>
        <c:tickLblPos val="nextTo"/>
        <c:crossAx val="20759371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67B598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2-9C48-94D5-D06186334B02}"/>
              </c:ext>
            </c:extLst>
          </c:dPt>
          <c:dPt>
            <c:idx val="1"/>
            <c:bubble3D val="0"/>
            <c:spPr>
              <a:solidFill>
                <a:srgbClr val="67B5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2-9C48-94D5-D06186334B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060B7FE-1C99-4504-B1AE-F56F75ACE757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F2-9C48-94D5-D06186334B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F2-9C48-94D5-D06186334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List1!$A$3:$A$4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List1!$B$3:$B$4</c:f>
              <c:numCache>
                <c:formatCode>General</c:formatCode>
                <c:ptCount val="2"/>
                <c:pt idx="0">
                  <c:v>27.8</c:v>
                </c:pt>
                <c:pt idx="1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2-9C48-94D5-D06186334B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'dle pohlaví'!$B$2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'dle pohlaví'!$A$3:$A$5</c:f>
              <c:strCache>
                <c:ptCount val="3"/>
                <c:pt idx="0">
                  <c:v>Celkem</c:v>
                </c:pt>
                <c:pt idx="1">
                  <c:v>Dívky</c:v>
                </c:pt>
                <c:pt idx="2">
                  <c:v>Chlapci</c:v>
                </c:pt>
              </c:strCache>
            </c:strRef>
          </c:cat>
          <c:val>
            <c:numRef>
              <c:f>'dle pohlaví'!$B$3:$B$5</c:f>
              <c:numCache>
                <c:formatCode>General</c:formatCode>
                <c:ptCount val="3"/>
                <c:pt idx="0">
                  <c:v>27.8</c:v>
                </c:pt>
                <c:pt idx="1">
                  <c:v>35.5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9-4D42-AA7A-C6B2EBC07AF7}"/>
            </c:ext>
          </c:extLst>
        </c:ser>
        <c:ser>
          <c:idx val="1"/>
          <c:order val="1"/>
          <c:tx>
            <c:strRef>
              <c:f>'dle pohlaví'!$C$2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67B5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'dle pohlaví'!$A$3:$A$5</c:f>
              <c:strCache>
                <c:ptCount val="3"/>
                <c:pt idx="0">
                  <c:v>Celkem</c:v>
                </c:pt>
                <c:pt idx="1">
                  <c:v>Dívky</c:v>
                </c:pt>
                <c:pt idx="2">
                  <c:v>Chlapci</c:v>
                </c:pt>
              </c:strCache>
            </c:strRef>
          </c:cat>
          <c:val>
            <c:numRef>
              <c:f>'dle pohlaví'!$C$3:$C$5</c:f>
              <c:numCache>
                <c:formatCode>General</c:formatCode>
                <c:ptCount val="3"/>
                <c:pt idx="0">
                  <c:v>72.2</c:v>
                </c:pt>
                <c:pt idx="1">
                  <c:v>64.5</c:v>
                </c:pt>
                <c:pt idx="2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9-4D42-AA7A-C6B2EBC07A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8433359"/>
        <c:axId val="535166047"/>
      </c:barChart>
      <c:catAx>
        <c:axId val="42843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166047"/>
        <c:crosses val="autoZero"/>
        <c:auto val="1"/>
        <c:lblAlgn val="ctr"/>
        <c:lblOffset val="100"/>
        <c:noMultiLvlLbl val="0"/>
      </c:catAx>
      <c:valAx>
        <c:axId val="535166047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42843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'[Roman od Domči.xlsx]sebevraždy'!$B$78</c:f>
              <c:strCache>
                <c:ptCount val="1"/>
                <c:pt idx="0">
                  <c:v>Zvažoval/a jsi někdy vážně, že si vezmeš život?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6C-4392-955B-21F446925D82}"/>
              </c:ext>
            </c:extLst>
          </c:dPt>
          <c:dPt>
            <c:idx val="1"/>
            <c:bubble3D val="0"/>
            <c:spPr>
              <a:solidFill>
                <a:srgbClr val="67B5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C-4392-955B-21F446925D8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31,1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6C-4392-955B-21F446925D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66C-4392-955B-21F446925D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'[Roman od Domči.xlsx]sebevraždy'!$C$32:$D$32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'[Roman od Domči.xlsx]sebevraždy'!$C$78:$D$78</c:f>
              <c:numCache>
                <c:formatCode>General</c:formatCode>
                <c:ptCount val="2"/>
                <c:pt idx="0">
                  <c:v>31.1</c:v>
                </c:pt>
                <c:pt idx="1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C-4392-955B-21F44692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D099A-8335-D84E-82B6-6D6B6B461D7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59939-883E-1149-84D1-67AEEA6DC0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32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59939-883E-1149-84D1-67AEEA6DC0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8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84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 (barvy kombinace logo CSPP + logo Prahy)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 (barvy kombinace logo CSPP + logo Prahy)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3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 (barvy kombinace logo CSPP + logo Prahy)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77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59939-883E-1149-84D1-67AEEA6DC0E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0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59939-883E-1149-84D1-67AEEA6DC0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59939-883E-1149-84D1-67AEEA6DC0E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11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 (barvy kombinace logo CSPP + logo Prahy)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8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Kulatá varianta (barvy kombinace logo CSPP + logo Prahy)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59939-883E-1149-84D1-67AEEA6DC0E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48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CCEE8-AE63-A6A2-57E0-956749649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CDBB1D-FBD1-E5A2-B9CC-3FDD6C946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5F37A9-2897-F4DA-CDB9-ED55CE2A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B47722-96BC-CC04-42E8-8B5DC80D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C44D28-FBFC-A4F3-19BD-D643A71C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9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F8A4-F173-DC49-B09C-14DDAE77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4D8A99-D486-671B-A6C7-17CA56A6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83D7A5-954D-13B7-D227-25CD41A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191C4C-9AF3-BF32-9CDD-A4856359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CB879F-3FD3-A5FD-ABB0-5CB238C8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4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C0A586-BB25-2CC2-3C8E-67A25B0DB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37A8EA-5F32-8A9A-3DCB-647BB0C1D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632F3A-6874-5CE1-6CBE-EC52F634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B0D5F3-4505-7A68-C9C9-F3527335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76D2E4-4D3E-9CE7-D4A3-A6459A85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CBB29-2823-1C44-AF7C-E46AF2D0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3B2B4-E09D-16D0-43B1-429D6F09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A3E3E-A47C-2CA9-1DDC-7DB10263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85659A-7D7C-BB8D-3374-3AACFE24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98F979-F0A2-419C-E4F7-621BDF67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5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B92FA-F9E4-C0CA-5BBB-E8EC7478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A3DC80-B52F-1D21-2468-278536421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D636E-8AA5-9CAD-9BE3-76BB922A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BEBDA2-4AF5-9C5A-DD6C-147406B8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2C5961-0AF8-BF87-CEEE-C606E72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5125-F205-CFAF-59EA-33C3C13B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2D5B3-1CB3-F4EA-E667-815E65D01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C31FAB-F062-88AB-13C0-92D235B4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002F77-375F-1DDE-3AFD-E7823316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251847-7C22-D64F-AB0D-5AC2D2E5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63D862-1724-E840-D649-1D9F4727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40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05B91-B211-8907-BEB8-7B479CD8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6D9D2A-AB42-DC92-72B7-6B89DC1E8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2AAED2-69BE-0A4D-D428-9122F949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70C2DB-50D2-73E3-4497-438DA3A3D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7A10C1-38F7-6AAD-7885-4C0A86F1D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49EF43-1CF2-09DE-DD80-F322B8DD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8821FB-A9A9-4523-C081-6957FF57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E91481-E847-1226-B18D-EDABB21C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45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DE652-F557-CC26-96A5-E2FECB36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FCABF-82A1-BBBF-6B02-07EBF68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078982-23A6-86F6-9E43-F9E79526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21C68A-A598-9601-E575-3871C707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81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AC80A1-1877-C203-F99C-297316C8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636E6-2FD0-45A6-B692-B1F825C0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845557-4021-4F16-160D-DC1AB24C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19D14-7874-990A-9495-32D6F450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49E36-3289-AF58-5EDB-B53E383D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D71AB6-4375-B160-096E-0CCC6BCCA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CF09DA-1566-768F-526A-05137AF8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3C096B-E783-FDD0-8BDF-C100D2ED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807E92-615C-A58B-6378-E9378941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DA0C9-9692-EB05-E72B-C03F6D53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506892-D7C1-7C4B-4106-63422F39C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DFEDE6-EDCA-09D5-0C53-178C5F987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7CCA4F-6E81-D93B-85AB-8235B602E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CFF835-C128-8123-4314-3168F785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0EDB7-67A4-83BE-886A-DA20B017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9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42B9AF-CCC4-A5B4-7431-E7EEC565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55FD02-4A90-1CD3-DFC7-41B9C17D0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07C42-B664-D945-1295-BA822B0CC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C97D-CE55-0E49-B46E-8EB015CEB5BA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D4258-0C0A-16FD-B80C-B680879C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C6BD4-75DA-5242-041F-6A845C3D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60A1-A437-5E4E-89E7-8D0BA7DEA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eclinm/article/PIIS2589-5370(20)30139-5/fullte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udz.cz/pro-media/tiskove-zpravy/v-ceske-republice-loni-pribylo-sebevrazd-v-predchozich-letech-jejich-pocet-naopak-klesal-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ocialni-programy/metodicke-dokumenty-doporuceni-a-pokyn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roman.petrenko@csspraha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vence-praha.cz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831C19D-C1B2-0BFE-ED61-07D0A12C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644" y="479303"/>
            <a:ext cx="2512711" cy="1090043"/>
          </a:xfrm>
          <a:prstGeom prst="rect">
            <a:avLst/>
          </a:prstGeom>
        </p:spPr>
      </p:pic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AD1EFD57-87F4-619B-3078-60E380B19020}"/>
              </a:ext>
            </a:extLst>
          </p:cNvPr>
          <p:cNvSpPr/>
          <p:nvPr/>
        </p:nvSpPr>
        <p:spPr>
          <a:xfrm>
            <a:off x="759691" y="2123570"/>
            <a:ext cx="10672618" cy="4173516"/>
          </a:xfrm>
          <a:prstGeom prst="roundRect">
            <a:avLst/>
          </a:prstGeom>
          <a:solidFill>
            <a:srgbClr val="201C70"/>
          </a:solidFill>
          <a:ln>
            <a:solidFill>
              <a:srgbClr val="353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7477A78-2EA6-BA39-7E78-F31A72E40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5808"/>
            <a:ext cx="9144000" cy="36985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Šetření rizikového chování </a:t>
            </a:r>
            <a:br>
              <a:rPr lang="cs-CZ" sz="4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cs-CZ" sz="4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duševního zdraví </a:t>
            </a:r>
            <a:br>
              <a:rPr lang="cs-CZ" sz="4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cs-CZ" sz="4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žáků 2. stupně ZŠ a SŠ</a:t>
            </a:r>
            <a:endParaRPr lang="cs-CZ" sz="19900" b="1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85FD81-E4B8-E5FD-EF68-D095E0D6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4" y="321506"/>
            <a:ext cx="1312693" cy="13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3FA38F-927B-5683-18BB-6F16CF299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846" y="393449"/>
            <a:ext cx="2623446" cy="12617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DD6904-4B67-ECAD-CB54-FA065302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46" y="459905"/>
            <a:ext cx="4228187" cy="11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7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0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/>
              <a:t>Sebepoškozování – bez úmyslu vzít si život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B301-7A55-BF3D-3412-DF38B90CC949}"/>
              </a:ext>
            </a:extLst>
          </p:cNvPr>
          <p:cNvSpPr txBox="1"/>
          <p:nvPr/>
        </p:nvSpPr>
        <p:spPr>
          <a:xfrm>
            <a:off x="704088" y="1947670"/>
            <a:ext cx="43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D7AC8-F869-DA4A-A429-2644AFEC9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981231"/>
              </p:ext>
            </p:extLst>
          </p:nvPr>
        </p:nvGraphicFramePr>
        <p:xfrm>
          <a:off x="566033" y="1256014"/>
          <a:ext cx="11478041" cy="551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B3EEAB23-E699-EB7C-E0EB-51EBFE057847}"/>
              </a:ext>
            </a:extLst>
          </p:cNvPr>
          <p:cNvSpPr txBox="1"/>
          <p:nvPr/>
        </p:nvSpPr>
        <p:spPr>
          <a:xfrm>
            <a:off x="11176865" y="2144325"/>
            <a:ext cx="1104900" cy="21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hodnoty uvedeny v %</a:t>
            </a:r>
            <a:endParaRPr lang="cs-CZ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aoblený obdélník 9">
            <a:extLst>
              <a:ext uri="{FF2B5EF4-FFF2-40B4-BE49-F238E27FC236}">
                <a16:creationId xmlns:a16="http://schemas.microsoft.com/office/drawing/2014/main" id="{9540DACB-AEF0-FBC5-CA1C-B005D9ADEC02}"/>
              </a:ext>
            </a:extLst>
          </p:cNvPr>
          <p:cNvSpPr/>
          <p:nvPr/>
        </p:nvSpPr>
        <p:spPr>
          <a:xfrm>
            <a:off x="566033" y="1307266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/>
              <a:t>Během uplynulých 12 měsíců jsi:</a:t>
            </a:r>
          </a:p>
        </p:txBody>
      </p:sp>
    </p:spTree>
    <p:extLst>
      <p:ext uri="{BB962C8B-B14F-4D97-AF65-F5344CB8AC3E}">
        <p14:creationId xmlns:p14="http://schemas.microsoft.com/office/powerpoint/2010/main" val="236421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201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Suicidalita</a:t>
            </a: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celkem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5B378AAF-C3F1-5AD7-C873-9454ECA7F9DC}"/>
              </a:ext>
            </a:extLst>
          </p:cNvPr>
          <p:cNvSpPr/>
          <p:nvPr/>
        </p:nvSpPr>
        <p:spPr>
          <a:xfrm>
            <a:off x="566033" y="1304699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Zvažoval/a jsi někdy vážně, že si vezmeš život?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517920-F531-BEC9-6736-4E47CC89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CE2AF982-F353-E373-F331-0D5CDE1CF940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D97A7-8569-B986-2810-78241F2E9DE0}"/>
              </a:ext>
            </a:extLst>
          </p:cNvPr>
          <p:cNvSpPr txBox="1"/>
          <p:nvPr/>
        </p:nvSpPr>
        <p:spPr>
          <a:xfrm>
            <a:off x="690465" y="2003658"/>
            <a:ext cx="4208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tomto slidu je zobrazen podíl žáků, kteří někdy vážně uvažovali nad tím, že si vezmou život.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sebevraždou někdy vážně uvažovalo 27,8 % pražských žáků.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CC6A76-8712-5307-C026-58A90D94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64670"/>
            <a:ext cx="1769387" cy="850991"/>
          </a:xfrm>
          <a:prstGeom prst="rect">
            <a:avLst/>
          </a:prstGeom>
        </p:spPr>
      </p:pic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9198772-36CC-6588-CD11-C3888E194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39495"/>
              </p:ext>
            </p:extLst>
          </p:nvPr>
        </p:nvGraphicFramePr>
        <p:xfrm>
          <a:off x="5190186" y="1867807"/>
          <a:ext cx="6774286" cy="475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DD5B677-9D34-1C15-0C3F-76A7815998B5}"/>
              </a:ext>
            </a:extLst>
          </p:cNvPr>
          <p:cNvSpPr txBox="1"/>
          <p:nvPr/>
        </p:nvSpPr>
        <p:spPr>
          <a:xfrm>
            <a:off x="10321803" y="6488904"/>
            <a:ext cx="243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*výsledky uvedeny v %</a:t>
            </a:r>
          </a:p>
        </p:txBody>
      </p:sp>
    </p:spTree>
    <p:extLst>
      <p:ext uri="{BB962C8B-B14F-4D97-AF65-F5344CB8AC3E}">
        <p14:creationId xmlns:p14="http://schemas.microsoft.com/office/powerpoint/2010/main" val="771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201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Suicidalita</a:t>
            </a: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celkem a dle pohlaví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5B378AAF-C3F1-5AD7-C873-9454ECA7F9DC}"/>
              </a:ext>
            </a:extLst>
          </p:cNvPr>
          <p:cNvSpPr/>
          <p:nvPr/>
        </p:nvSpPr>
        <p:spPr>
          <a:xfrm>
            <a:off x="566033" y="1304699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Zvažoval/a jsi někdy vážně, že si vezmeš život?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517920-F531-BEC9-6736-4E47CC89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CE2AF982-F353-E373-F331-0D5CDE1CF940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D97A7-8569-B986-2810-78241F2E9DE0}"/>
              </a:ext>
            </a:extLst>
          </p:cNvPr>
          <p:cNvSpPr txBox="1"/>
          <p:nvPr/>
        </p:nvSpPr>
        <p:spPr>
          <a:xfrm>
            <a:off x="625149" y="2003658"/>
            <a:ext cx="4363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tomto slidu je zobrazen podíl žáků, kteří někdy vážně uvažovali nad tím, že si vezmou život.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 sebevraždou někdy vážně přemýšlel větší podíl dívek (35,5 %) nežli chlapců (20,5 %).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CC6A76-8712-5307-C026-58A90D94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64670"/>
            <a:ext cx="1769387" cy="850991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30B5B21-77A6-C645-152B-35B4AECAB139}"/>
              </a:ext>
            </a:extLst>
          </p:cNvPr>
          <p:cNvGraphicFramePr>
            <a:graphicFrameLocks/>
          </p:cNvGraphicFramePr>
          <p:nvPr/>
        </p:nvGraphicFramePr>
        <p:xfrm>
          <a:off x="5203065" y="1947673"/>
          <a:ext cx="6877317" cy="476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1AC411F-E373-A744-09AD-4D69B26A7119}"/>
              </a:ext>
            </a:extLst>
          </p:cNvPr>
          <p:cNvSpPr txBox="1"/>
          <p:nvPr/>
        </p:nvSpPr>
        <p:spPr>
          <a:xfrm>
            <a:off x="10321803" y="6438662"/>
            <a:ext cx="243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*výsledky uvedeny v %</a:t>
            </a:r>
          </a:p>
        </p:txBody>
      </p:sp>
    </p:spTree>
    <p:extLst>
      <p:ext uri="{BB962C8B-B14F-4D97-AF65-F5344CB8AC3E}">
        <p14:creationId xmlns:p14="http://schemas.microsoft.com/office/powerpoint/2010/main" val="136792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0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Suicidální chování - celkem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7B65D38C-EF2D-64EF-D3C0-4CE458DEE913}"/>
              </a:ext>
            </a:extLst>
          </p:cNvPr>
          <p:cNvSpPr/>
          <p:nvPr/>
        </p:nvSpPr>
        <p:spPr>
          <a:xfrm>
            <a:off x="566035" y="1389888"/>
            <a:ext cx="4457378" cy="4459292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B301-7A55-BF3D-3412-DF38B90CC949}"/>
              </a:ext>
            </a:extLst>
          </p:cNvPr>
          <p:cNvSpPr txBox="1"/>
          <p:nvPr/>
        </p:nvSpPr>
        <p:spPr>
          <a:xfrm>
            <a:off x="704088" y="1947670"/>
            <a:ext cx="43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6ADAFD-519C-5E1A-E250-2CAE2CD16A03}"/>
              </a:ext>
            </a:extLst>
          </p:cNvPr>
          <p:cNvSpPr txBox="1"/>
          <p:nvPr/>
        </p:nvSpPr>
        <p:spPr>
          <a:xfrm>
            <a:off x="646293" y="1455227"/>
            <a:ext cx="429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31,1 % žáků v Ústeckém kraji odpovědělo, že někdy vážně zvažovalo, že si vezme život.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51B54AC-EF7D-48BA-9364-3E1CC173A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578898"/>
              </p:ext>
            </p:extLst>
          </p:nvPr>
        </p:nvGraphicFramePr>
        <p:xfrm>
          <a:off x="4618654" y="1456122"/>
          <a:ext cx="7573346" cy="540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7BB0635-62A2-657E-46B4-7900F1B20682}"/>
              </a:ext>
            </a:extLst>
          </p:cNvPr>
          <p:cNvSpPr txBox="1"/>
          <p:nvPr/>
        </p:nvSpPr>
        <p:spPr>
          <a:xfrm>
            <a:off x="10986407" y="6034079"/>
            <a:ext cx="1104900" cy="21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hodnoty uvedeny v %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52A85B-DA81-444D-D18C-235955F8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8" y="5689192"/>
            <a:ext cx="4228187" cy="11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6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0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Suicidální chování - celkem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7B65D38C-EF2D-64EF-D3C0-4CE458DEE913}"/>
              </a:ext>
            </a:extLst>
          </p:cNvPr>
          <p:cNvSpPr/>
          <p:nvPr/>
        </p:nvSpPr>
        <p:spPr>
          <a:xfrm>
            <a:off x="566035" y="1389888"/>
            <a:ext cx="4457378" cy="4459292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B301-7A55-BF3D-3412-DF38B90CC949}"/>
              </a:ext>
            </a:extLst>
          </p:cNvPr>
          <p:cNvSpPr txBox="1"/>
          <p:nvPr/>
        </p:nvSpPr>
        <p:spPr>
          <a:xfrm>
            <a:off x="704088" y="1947670"/>
            <a:ext cx="43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6ADAFD-519C-5E1A-E250-2CAE2CD16A03}"/>
              </a:ext>
            </a:extLst>
          </p:cNvPr>
          <p:cNvSpPr txBox="1"/>
          <p:nvPr/>
        </p:nvSpPr>
        <p:spPr>
          <a:xfrm>
            <a:off x="646293" y="1455227"/>
            <a:ext cx="429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22,6 % žáků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v Ústeckém kraji</a:t>
            </a:r>
            <a:r>
              <a:rPr lang="cs-CZ" sz="2000" dirty="0">
                <a:solidFill>
                  <a:prstClr val="black"/>
                </a:solidFill>
              </a:rPr>
              <a:t> v uplynulých 12 měsících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vážně zvažovalo, že si vezme život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E2CE761-D819-4162-BAEB-A4A62130A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182208"/>
              </p:ext>
            </p:extLst>
          </p:nvPr>
        </p:nvGraphicFramePr>
        <p:xfrm>
          <a:off x="4488025" y="1409568"/>
          <a:ext cx="8002554" cy="544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065F468-D313-BC58-84A7-6FE361D23F15}"/>
              </a:ext>
            </a:extLst>
          </p:cNvPr>
          <p:cNvSpPr txBox="1"/>
          <p:nvPr/>
        </p:nvSpPr>
        <p:spPr>
          <a:xfrm>
            <a:off x="10723119" y="6182727"/>
            <a:ext cx="1104900" cy="21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hodnoty uvedeny v %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7839C6-C9F0-EC51-4804-088E297A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8" y="5689192"/>
            <a:ext cx="4228187" cy="11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3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C0E5093-98D3-EB71-DB57-7D30FECDFDE2}"/>
              </a:ext>
            </a:extLst>
          </p:cNvPr>
          <p:cNvSpPr txBox="1"/>
          <p:nvPr/>
        </p:nvSpPr>
        <p:spPr>
          <a:xfrm>
            <a:off x="651399" y="476564"/>
            <a:ext cx="1088920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000" b="0" i="0" dirty="0">
                <a:effectLst/>
              </a:rPr>
              <a:t>Global School-based Student Health Survey (GSHS) of adolescents aged 12–17 years</a:t>
            </a:r>
            <a:endParaRPr lang="cs-CZ" sz="4000" b="0" i="0" dirty="0">
              <a:effectLst/>
            </a:endParaRPr>
          </a:p>
          <a:p>
            <a:pPr algn="l">
              <a:spcAft>
                <a:spcPts val="600"/>
              </a:spcAft>
            </a:pPr>
            <a:endParaRPr lang="cs-CZ" sz="4000" dirty="0"/>
          </a:p>
          <a:p>
            <a:pPr algn="l">
              <a:spcAft>
                <a:spcPts val="600"/>
              </a:spcAft>
            </a:pPr>
            <a:r>
              <a:rPr lang="en-US" sz="4000" b="0" i="1" dirty="0">
                <a:effectLst/>
              </a:rPr>
              <a:t>Did you ever seriously consider attempting suicide during the past 12 months?</a:t>
            </a:r>
            <a:endParaRPr lang="cs-CZ" sz="4000" b="0" i="1" dirty="0">
              <a:effectLst/>
            </a:endParaRPr>
          </a:p>
          <a:p>
            <a:pPr algn="l">
              <a:spcAft>
                <a:spcPts val="600"/>
              </a:spcAft>
            </a:pPr>
            <a:endParaRPr lang="cs-CZ" sz="4000" i="1" dirty="0"/>
          </a:p>
          <a:p>
            <a:pPr algn="l">
              <a:spcAft>
                <a:spcPts val="600"/>
              </a:spcAft>
            </a:pPr>
            <a:r>
              <a:rPr lang="en-US" sz="4000" b="0" i="0" dirty="0">
                <a:effectLst/>
              </a:rPr>
              <a:t>The overall 12 months pooled prevalence of suicidal ideation and anxiety were 14</a:t>
            </a:r>
            <a:r>
              <a:rPr lang="cs-CZ" sz="4000" dirty="0"/>
              <a:t>.</a:t>
            </a:r>
            <a:r>
              <a:rPr lang="en-US" sz="4000" b="0" i="0" dirty="0">
                <a:effectLst/>
              </a:rPr>
              <a:t>0</a:t>
            </a:r>
            <a:r>
              <a:rPr lang="cs-CZ" sz="4000" b="0" i="0" dirty="0">
                <a:effectLst/>
              </a:rPr>
              <a:t> </a:t>
            </a:r>
            <a:r>
              <a:rPr lang="en-US" sz="4000" b="0" i="0" dirty="0">
                <a:effectLst/>
              </a:rPr>
              <a:t>%</a:t>
            </a:r>
            <a:endParaRPr lang="en-US" b="0" i="0" dirty="0">
              <a:solidFill>
                <a:srgbClr val="505050"/>
              </a:solidFill>
              <a:effectLst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BA9868-7E9A-EBBA-63FD-DD41E6DCB81D}"/>
              </a:ext>
            </a:extLst>
          </p:cNvPr>
          <p:cNvSpPr txBox="1"/>
          <p:nvPr/>
        </p:nvSpPr>
        <p:spPr>
          <a:xfrm>
            <a:off x="651399" y="6196770"/>
            <a:ext cx="10429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2"/>
              </a:rPr>
              <a:t>www.thelancet.com/journals/eclinm/article/PIIS2589-5370(20)30139-5/fulltext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3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A51DE-FC9D-A1E1-31DD-2AFFE3B4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73" y="466217"/>
            <a:ext cx="10991654" cy="4351338"/>
          </a:xfrm>
        </p:spPr>
        <p:txBody>
          <a:bodyPr>
            <a:normAutofit/>
          </a:bodyPr>
          <a:lstStyle/>
          <a:p>
            <a:r>
              <a:rPr lang="cs-CZ" dirty="0"/>
              <a:t>„V roce 2022 registrujeme nárůst o 6,5 % v celkovém počtu sebevražd oproti klesajícímu trendu z dřívějších let. Ke zvýšení počtu sebevražd došlo zejména v mladších věkových kategoriích 15–19, 20–24, 30–34 let.“ </a:t>
            </a:r>
          </a:p>
          <a:p>
            <a:pPr marL="0" indent="0">
              <a:buNone/>
            </a:pPr>
            <a:r>
              <a:rPr lang="cs-CZ" sz="2400" i="1" dirty="0"/>
              <a:t>Roksana Táborská z Národního ústavu duševního zdraví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www.nudz.cz/pro-media/tiskove-zpravy/v-ceske-republice-loni-pribylo-sebevrazd-v-predchozich-letech-jejich-pocet-naopak-klesal-1</a:t>
            </a:r>
            <a:r>
              <a:rPr lang="cs-CZ" sz="1400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24CF26-FCBF-8F49-0065-9C517791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69" y="2636449"/>
            <a:ext cx="5766061" cy="422155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CB9549FE-63C8-E84E-2F40-599193998FAD}"/>
              </a:ext>
            </a:extLst>
          </p:cNvPr>
          <p:cNvSpPr/>
          <p:nvPr/>
        </p:nvSpPr>
        <p:spPr>
          <a:xfrm>
            <a:off x="6198638" y="3279709"/>
            <a:ext cx="1974980" cy="891073"/>
          </a:xfrm>
          <a:prstGeom prst="ellipse">
            <a:avLst/>
          </a:prstGeom>
          <a:noFill/>
          <a:ln w="19050">
            <a:solidFill>
              <a:srgbClr val="CD1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7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0450-1B30-7E87-56E1-19590C11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B69CAC-AC80-ED2D-C5D8-46D6B63A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68" y="-193209"/>
            <a:ext cx="6262461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548BB-9F79-223B-A7D6-96D36EB7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97626"/>
            <a:ext cx="8982635" cy="355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>
                <a:hlinkClick r:id="rId3"/>
              </a:rPr>
              <a:t>www.msmt.cz/vzdelavani/socialni-programy/metodicke-dokumenty-doporuceni-a-pokyny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50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DB7B4306-10E8-48E9-A064-81BF03EBC5CC}"/>
              </a:ext>
            </a:extLst>
          </p:cNvPr>
          <p:cNvSpPr txBox="1"/>
          <p:nvPr/>
        </p:nvSpPr>
        <p:spPr>
          <a:xfrm>
            <a:off x="4252511" y="2582613"/>
            <a:ext cx="74914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dirty="0"/>
              <a:t>Bc. </a:t>
            </a:r>
            <a:r>
              <a:rPr lang="it-IT" sz="6000" dirty="0"/>
              <a:t>Roman Petrenko</a:t>
            </a:r>
            <a:endParaRPr lang="cs-CZ" sz="6000" dirty="0"/>
          </a:p>
          <a:p>
            <a:r>
              <a:rPr lang="de-DE" sz="4400" dirty="0" err="1">
                <a:hlinkClick r:id="rId2"/>
              </a:rPr>
              <a:t>roman.petrenko</a:t>
            </a:r>
            <a:r>
              <a:rPr lang="de-DE" sz="4400" dirty="0">
                <a:hlinkClick r:id="rId2"/>
              </a:rPr>
              <a:t>@</a:t>
            </a:r>
            <a:r>
              <a:rPr lang="cs-CZ" sz="4400" dirty="0" err="1">
                <a:hlinkClick r:id="rId2"/>
              </a:rPr>
              <a:t>csspraha</a:t>
            </a:r>
            <a:r>
              <a:rPr lang="de-DE" sz="4400" dirty="0">
                <a:hlinkClick r:id="rId2"/>
              </a:rPr>
              <a:t>.cz</a:t>
            </a:r>
            <a:endParaRPr lang="cs-CZ" sz="4400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06AE7966-9B43-4C96-8EC1-46E981302751}"/>
              </a:ext>
            </a:extLst>
          </p:cNvPr>
          <p:cNvSpPr txBox="1">
            <a:spLocks/>
          </p:cNvSpPr>
          <p:nvPr/>
        </p:nvSpPr>
        <p:spPr>
          <a:xfrm>
            <a:off x="10763805" y="-186123"/>
            <a:ext cx="304523" cy="3722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endParaRPr lang="cs-CZ" sz="6000" b="1" dirty="0">
              <a:solidFill>
                <a:srgbClr val="000080"/>
              </a:solidFill>
            </a:endParaRPr>
          </a:p>
        </p:txBody>
      </p:sp>
      <p:pic>
        <p:nvPicPr>
          <p:cNvPr id="3" name="Obrázek 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5B31CCC0-2CD8-898B-0AC6-F18E1F881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6" y="190499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42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/>
              <a:t>Realizace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65454238-9B91-42EA-E461-C7AD37C84614}"/>
              </a:ext>
            </a:extLst>
          </p:cNvPr>
          <p:cNvSpPr/>
          <p:nvPr/>
        </p:nvSpPr>
        <p:spPr>
          <a:xfrm>
            <a:off x="566035" y="1515529"/>
            <a:ext cx="11089672" cy="4333652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5C078D-7708-FE88-F057-15EA479B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614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3C57C44-0849-BA83-96CF-4731A619F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73548"/>
            <a:ext cx="1769387" cy="8509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95E6BB-0812-9E91-72E3-8D1AD724B69D}"/>
              </a:ext>
            </a:extLst>
          </p:cNvPr>
          <p:cNvSpPr txBox="1"/>
          <p:nvPr/>
        </p:nvSpPr>
        <p:spPr>
          <a:xfrm>
            <a:off x="661270" y="1620943"/>
            <a:ext cx="109944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Komparaci dat z Prahy realizuje Centrum sociálních služeb Praha - Pražské centrum primární prevence.</a:t>
            </a:r>
          </a:p>
          <a:p>
            <a:endParaRPr lang="cs-CZ" sz="1400" dirty="0"/>
          </a:p>
          <a:p>
            <a:r>
              <a:rPr lang="cs-CZ" sz="2000" b="1" dirty="0">
                <a:solidFill>
                  <a:srgbClr val="CD1240"/>
                </a:solidFill>
              </a:rPr>
              <a:t>Centrum sociálních služeb Praha (CSSP)</a:t>
            </a:r>
            <a:r>
              <a:rPr lang="cs-CZ" dirty="0"/>
              <a:t> je příspěvkovou organizací hlavního města Prahy. Poskytuje terénní, ambulantní i pobytové služby široké škále osob v tíživé životní nebo sociální situaci. Rozsah služeb realizovaných CSSP zahrnuje služby především z oblasti sociální, ale jeho nedílnou součástí jsou také některé ze služeb zdravotnických, informačních, apod. Zároveň CSSP zaměřuje svou činnost i na sféru odborného vzdělávání a metodickou a koncepční aktivitu nejen v oblasti sociálních služeb na území Prahy.</a:t>
            </a:r>
          </a:p>
          <a:p>
            <a:endParaRPr lang="cs-CZ" sz="1400" dirty="0"/>
          </a:p>
          <a:p>
            <a:r>
              <a:rPr lang="cs-CZ" sz="2000" b="1" dirty="0">
                <a:solidFill>
                  <a:srgbClr val="CD1240"/>
                </a:solidFill>
              </a:rPr>
              <a:t>Pražské centrum primární prevence (PCPP) </a:t>
            </a:r>
            <a:r>
              <a:rPr lang="cs-CZ" dirty="0"/>
              <a:t>vzniklo v roce 2008 jako odborné metodické pracoviště zaměřené na oblast primární prevence rizikového chování na území hl. města Prahy.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Poskytuje metodickou podporu, konzultace, supervize a vzdělávání v prevenci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Podílí se na tvorbě informačních a metodických projektů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Připravuje analýzy, které jsou podkladem pro plány a strategie v primární prevenci rizikového chování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Podílí se na vědecko-výzkumné činnosti ve spolupráci s akademickými pracovišti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hlinkClick r:id="rId5"/>
              </a:rPr>
              <a:t>www.prevence-praha.cz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0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7E2AA1F6-21C6-6DE0-D6ED-0CD164AE9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0776"/>
              </p:ext>
            </p:extLst>
          </p:nvPr>
        </p:nvGraphicFramePr>
        <p:xfrm>
          <a:off x="0" y="1313895"/>
          <a:ext cx="12192000" cy="508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716786" imgH="6696183" progId="Excel.Sheet.12">
                  <p:embed/>
                </p:oleObj>
              </mc:Choice>
              <mc:Fallback>
                <p:oleObj name="Worksheet" r:id="rId2" imgW="18716786" imgH="6696183" progId="Excel.Sheet.12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7E2AA1F6-21C6-6DE0-D6ED-0CD164AE9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313895"/>
                        <a:ext cx="12192000" cy="5080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aoblený obdélník 3">
            <a:extLst>
              <a:ext uri="{FF2B5EF4-FFF2-40B4-BE49-F238E27FC236}">
                <a16:creationId xmlns:a16="http://schemas.microsoft.com/office/drawing/2014/main" id="{DF28D6EE-7B9C-7E5A-4EA8-71CEAD9518A7}"/>
              </a:ext>
            </a:extLst>
          </p:cNvPr>
          <p:cNvSpPr/>
          <p:nvPr/>
        </p:nvSpPr>
        <p:spPr>
          <a:xfrm>
            <a:off x="482348" y="182400"/>
            <a:ext cx="11227304" cy="758633"/>
          </a:xfrm>
          <a:prstGeom prst="roundRect">
            <a:avLst/>
          </a:prstGeom>
          <a:solidFill>
            <a:srgbClr val="201C70"/>
          </a:solidFill>
          <a:ln>
            <a:solidFill>
              <a:srgbClr val="342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/>
              <a:t>Tabulka korelací pro vybrané proměnné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545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C36355F-8148-3706-2E55-B958DB345046}"/>
              </a:ext>
            </a:extLst>
          </p:cNvPr>
          <p:cNvSpPr txBox="1"/>
          <p:nvPr/>
        </p:nvSpPr>
        <p:spPr>
          <a:xfrm>
            <a:off x="1017973" y="1065189"/>
            <a:ext cx="4681491" cy="5601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200" b="1" dirty="0"/>
              <a:t>Korelují:</a:t>
            </a:r>
            <a:endParaRPr lang="cs-CZ" sz="3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Pohlaví (dívka)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Symptomy úzkosti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Symptomy deprese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Poruchy spánku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Poruchy příjmu potravy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Násilí v rodině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Nespokojenost s vlastním životem/nízký wellbeing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8F9ECF-5458-0302-0021-91892CFA43B1}"/>
              </a:ext>
            </a:extLst>
          </p:cNvPr>
          <p:cNvSpPr txBox="1"/>
          <p:nvPr/>
        </p:nvSpPr>
        <p:spPr>
          <a:xfrm>
            <a:off x="6319423" y="1065189"/>
            <a:ext cx="4681491" cy="4462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3200" b="1" dirty="0"/>
              <a:t>Nekorelují:</a:t>
            </a:r>
            <a:endParaRPr lang="cs-CZ" sz="3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Věk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Typ školy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Výsledky ve škole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Navštěvování kroužků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Uspořádání domácnosti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Užívání návykových látek</a:t>
            </a:r>
          </a:p>
        </p:txBody>
      </p:sp>
      <p:sp>
        <p:nvSpPr>
          <p:cNvPr id="9" name="Zaoblený obdélník 3">
            <a:extLst>
              <a:ext uri="{FF2B5EF4-FFF2-40B4-BE49-F238E27FC236}">
                <a16:creationId xmlns:a16="http://schemas.microsoft.com/office/drawing/2014/main" id="{63238529-CFF2-A687-2DF3-66B80CF8399C}"/>
              </a:ext>
            </a:extLst>
          </p:cNvPr>
          <p:cNvSpPr/>
          <p:nvPr/>
        </p:nvSpPr>
        <p:spPr>
          <a:xfrm>
            <a:off x="482348" y="182400"/>
            <a:ext cx="11227304" cy="758633"/>
          </a:xfrm>
          <a:prstGeom prst="roundRect">
            <a:avLst/>
          </a:prstGeom>
          <a:solidFill>
            <a:srgbClr val="201C70"/>
          </a:solidFill>
          <a:ln>
            <a:solidFill>
              <a:srgbClr val="342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Sebepoškozování a úvahy o ukončení života</a:t>
            </a:r>
          </a:p>
        </p:txBody>
      </p:sp>
    </p:spTree>
    <p:extLst>
      <p:ext uri="{BB962C8B-B14F-4D97-AF65-F5344CB8AC3E}">
        <p14:creationId xmlns:p14="http://schemas.microsoft.com/office/powerpoint/2010/main" val="22302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201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Sebepoškozování celkem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5B378AAF-C3F1-5AD7-C873-9454ECA7F9DC}"/>
              </a:ext>
            </a:extLst>
          </p:cNvPr>
          <p:cNvSpPr/>
          <p:nvPr/>
        </p:nvSpPr>
        <p:spPr>
          <a:xfrm>
            <a:off x="566033" y="1304699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Sebepoškodil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 ses během posledních 12 měsíců?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517920-F531-BEC9-6736-4E47CC89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CE2AF982-F353-E373-F331-0D5CDE1CF940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D97A7-8569-B986-2810-78241F2E9DE0}"/>
              </a:ext>
            </a:extLst>
          </p:cNvPr>
          <p:cNvSpPr txBox="1"/>
          <p:nvPr/>
        </p:nvSpPr>
        <p:spPr>
          <a:xfrm>
            <a:off x="636195" y="1992062"/>
            <a:ext cx="429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Sebepoškození je ve výzkumu definováno jako záměrné fyzické poškozování sebe sama bez úmyslu vzít si život.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Sebepoškozování přiznalo v roce 2023 17,3 % pražských žáků.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10 097</a:t>
            </a:r>
            <a:endParaRPr kumimoji="0" lang="cs-CZ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CC6A76-8712-5307-C026-58A90D94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64670"/>
            <a:ext cx="1769387" cy="850991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CF9987B-2BED-650E-8EEE-A2A294125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19984"/>
              </p:ext>
            </p:extLst>
          </p:nvPr>
        </p:nvGraphicFramePr>
        <p:xfrm>
          <a:off x="5228822" y="1947673"/>
          <a:ext cx="6800045" cy="476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02499F43-1A3F-21F0-DE83-8F3EBD1D0C3E}"/>
              </a:ext>
            </a:extLst>
          </p:cNvPr>
          <p:cNvSpPr txBox="1"/>
          <p:nvPr/>
        </p:nvSpPr>
        <p:spPr>
          <a:xfrm>
            <a:off x="10321803" y="6438662"/>
            <a:ext cx="243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*výsledky uvedeny v %</a:t>
            </a:r>
          </a:p>
        </p:txBody>
      </p:sp>
    </p:spTree>
    <p:extLst>
      <p:ext uri="{BB962C8B-B14F-4D97-AF65-F5344CB8AC3E}">
        <p14:creationId xmlns:p14="http://schemas.microsoft.com/office/powerpoint/2010/main" val="5883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201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Sebepoškozování celkem a dle pohlaví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5B378AAF-C3F1-5AD7-C873-9454ECA7F9DC}"/>
              </a:ext>
            </a:extLst>
          </p:cNvPr>
          <p:cNvSpPr/>
          <p:nvPr/>
        </p:nvSpPr>
        <p:spPr>
          <a:xfrm>
            <a:off x="566033" y="1304699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</a:t>
            </a:r>
            <a:r>
              <a:rPr kumimoji="0" 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Sebepoškodil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 ses během posledních 12 měsíců?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517920-F531-BEC9-6736-4E47CC89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CE2AF982-F353-E373-F331-0D5CDE1CF940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D97A7-8569-B986-2810-78241F2E9DE0}"/>
              </a:ext>
            </a:extLst>
          </p:cNvPr>
          <p:cNvSpPr txBox="1"/>
          <p:nvPr/>
        </p:nvSpPr>
        <p:spPr>
          <a:xfrm>
            <a:off x="635742" y="2045330"/>
            <a:ext cx="428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Sebepoškozování přiznalo 17,3 % pražských žáků.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sebepoškozování se přiznal větší podíl dívek (26,2 %) nežli chlapců (8,7 %).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CC6A76-8712-5307-C026-58A90D94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64670"/>
            <a:ext cx="1769387" cy="850991"/>
          </a:xfrm>
          <a:prstGeom prst="rect">
            <a:avLst/>
          </a:prstGeom>
        </p:spPr>
      </p:pic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FF67882-9C99-981D-2095-629946254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871387"/>
              </p:ext>
            </p:extLst>
          </p:nvPr>
        </p:nvGraphicFramePr>
        <p:xfrm>
          <a:off x="5101997" y="1947673"/>
          <a:ext cx="6913991" cy="476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9330E70-3BBB-D87D-15F7-A5B096696D6B}"/>
              </a:ext>
            </a:extLst>
          </p:cNvPr>
          <p:cNvSpPr txBox="1"/>
          <p:nvPr/>
        </p:nvSpPr>
        <p:spPr>
          <a:xfrm>
            <a:off x="10438654" y="6500331"/>
            <a:ext cx="243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*výsledky uvedeny v %</a:t>
            </a:r>
          </a:p>
        </p:txBody>
      </p:sp>
    </p:spTree>
    <p:extLst>
      <p:ext uri="{BB962C8B-B14F-4D97-AF65-F5344CB8AC3E}">
        <p14:creationId xmlns:p14="http://schemas.microsoft.com/office/powerpoint/2010/main" val="6638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201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Sebepoškozování způsob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5B378AAF-C3F1-5AD7-C873-9454ECA7F9DC}"/>
              </a:ext>
            </a:extLst>
          </p:cNvPr>
          <p:cNvSpPr/>
          <p:nvPr/>
        </p:nvSpPr>
        <p:spPr>
          <a:xfrm>
            <a:off x="566033" y="1304699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O: Během uplynulých 12 měsíců sis úmyslně ublížil/a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517920-F531-BEC9-6736-4E47CC89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0" y="5937559"/>
            <a:ext cx="841093" cy="8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CE2AF982-F353-E373-F331-0D5CDE1CF940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Strávil/a jsem kvůli internetu (on-line aktivitám) méně času s rodinou; kamarády či prací na domácích úkolech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6BD97A7-8569-B986-2810-78241F2E9DE0}"/>
              </a:ext>
            </a:extLst>
          </p:cNvPr>
          <p:cNvSpPr txBox="1"/>
          <p:nvPr/>
        </p:nvSpPr>
        <p:spPr>
          <a:xfrm>
            <a:off x="648069" y="2000940"/>
            <a:ext cx="4350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tomto slidu je zobrazena četnost konkrétních způsobů sebepoškození u dotazovaných dětí.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 propichování kůže, škrábání, řezání…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10 097</a:t>
            </a: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CC6A76-8712-5307-C026-58A90D94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3" y="5864670"/>
            <a:ext cx="1769387" cy="850991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D7EC0B1-4865-F1CE-4839-8B57D928F71F}"/>
              </a:ext>
            </a:extLst>
          </p:cNvPr>
          <p:cNvGraphicFramePr>
            <a:graphicFrameLocks/>
          </p:cNvGraphicFramePr>
          <p:nvPr/>
        </p:nvGraphicFramePr>
        <p:xfrm>
          <a:off x="5177307" y="1947672"/>
          <a:ext cx="6877317" cy="476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74BF2FF7-82A1-9041-3AD4-5593B07D1239}"/>
              </a:ext>
            </a:extLst>
          </p:cNvPr>
          <p:cNvSpPr txBox="1"/>
          <p:nvPr/>
        </p:nvSpPr>
        <p:spPr>
          <a:xfrm>
            <a:off x="10321803" y="1875914"/>
            <a:ext cx="2434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*výsledky uvedeny v %</a:t>
            </a:r>
          </a:p>
        </p:txBody>
      </p:sp>
    </p:spTree>
    <p:extLst>
      <p:ext uri="{BB962C8B-B14F-4D97-AF65-F5344CB8AC3E}">
        <p14:creationId xmlns:p14="http://schemas.microsoft.com/office/powerpoint/2010/main" val="22651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0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/>
              <a:t>Sebepoškozování – bez úmyslu vzít si život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7B65D38C-EF2D-64EF-D3C0-4CE458DEE913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Strávil/a jsem kvůli internetu (on-line aktivitám) méně času s rodinou; kamarády či prací na domácích úkolech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B301-7A55-BF3D-3412-DF38B90CC949}"/>
              </a:ext>
            </a:extLst>
          </p:cNvPr>
          <p:cNvSpPr txBox="1"/>
          <p:nvPr/>
        </p:nvSpPr>
        <p:spPr>
          <a:xfrm>
            <a:off x="704088" y="1947670"/>
            <a:ext cx="43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/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84901EDD-A41E-2C7F-B198-AFDDED59CBA6}"/>
              </a:ext>
            </a:extLst>
          </p:cNvPr>
          <p:cNvGraphicFramePr/>
          <p:nvPr/>
        </p:nvGraphicFramePr>
        <p:xfrm>
          <a:off x="5092655" y="1867807"/>
          <a:ext cx="6849409" cy="488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6052EE1D-0D5E-2900-D7EB-139AF79062CF}"/>
              </a:ext>
            </a:extLst>
          </p:cNvPr>
          <p:cNvSpPr txBox="1"/>
          <p:nvPr/>
        </p:nvSpPr>
        <p:spPr>
          <a:xfrm>
            <a:off x="634846" y="2036376"/>
            <a:ext cx="431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21,5 % žáků odpovědělo, že se v uplynulém roce </a:t>
            </a:r>
            <a:r>
              <a:rPr lang="cs-CZ" dirty="0" err="1"/>
              <a:t>sebepoškodilo</a:t>
            </a:r>
            <a:r>
              <a:rPr lang="cs-CZ" dirty="0"/>
              <a:t> (bez úmyslu vzít si život).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Mezi chlapci a dívkami je velký rozdíl. Zatímco chlapců se v uplynulém roce </a:t>
            </a:r>
            <a:r>
              <a:rPr lang="cs-CZ" dirty="0" err="1"/>
              <a:t>sebepoškodilo</a:t>
            </a:r>
            <a:r>
              <a:rPr lang="cs-CZ" dirty="0"/>
              <a:t> „jen“ 9,7 %, u dívek se jednalo o 33,8 %.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8516BB-03AE-6569-F1D7-56826FBAEFA0}"/>
              </a:ext>
            </a:extLst>
          </p:cNvPr>
          <p:cNvSpPr txBox="1"/>
          <p:nvPr/>
        </p:nvSpPr>
        <p:spPr>
          <a:xfrm>
            <a:off x="11170126" y="5918509"/>
            <a:ext cx="1104900" cy="21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hodnoty uvedeny v %</a:t>
            </a:r>
            <a:endParaRPr lang="cs-CZ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aoblený obdélník 9">
            <a:extLst>
              <a:ext uri="{FF2B5EF4-FFF2-40B4-BE49-F238E27FC236}">
                <a16:creationId xmlns:a16="http://schemas.microsoft.com/office/drawing/2014/main" id="{CB4712FE-C679-E0C2-97B9-358E18DCDD29}"/>
              </a:ext>
            </a:extLst>
          </p:cNvPr>
          <p:cNvSpPr/>
          <p:nvPr/>
        </p:nvSpPr>
        <p:spPr>
          <a:xfrm>
            <a:off x="566033" y="1307266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/>
              <a:t>Sebepoškodil</a:t>
            </a:r>
            <a:r>
              <a:rPr lang="cs-CZ" sz="1600" b="1" dirty="0"/>
              <a:t>/a jsi se během posledních 12 měsíců?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C51355-9D52-14B6-63FE-78300966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8" y="5689192"/>
            <a:ext cx="4228187" cy="11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0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BCE6320-046C-C594-E620-5176E185DD02}"/>
              </a:ext>
            </a:extLst>
          </p:cNvPr>
          <p:cNvSpPr/>
          <p:nvPr/>
        </p:nvSpPr>
        <p:spPr>
          <a:xfrm>
            <a:off x="566034" y="215227"/>
            <a:ext cx="10972823" cy="1023031"/>
          </a:xfrm>
          <a:prstGeom prst="roundRect">
            <a:avLst/>
          </a:prstGeom>
          <a:solidFill>
            <a:srgbClr val="201C70"/>
          </a:solidFill>
          <a:ln>
            <a:solidFill>
              <a:srgbClr val="30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/>
              <a:t>Sebepoškozování dle věku bez úmyslu vzít si život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7B65D38C-EF2D-64EF-D3C0-4CE458DEE913}"/>
              </a:ext>
            </a:extLst>
          </p:cNvPr>
          <p:cNvSpPr/>
          <p:nvPr/>
        </p:nvSpPr>
        <p:spPr>
          <a:xfrm>
            <a:off x="566035" y="1947672"/>
            <a:ext cx="4457378" cy="3901508"/>
          </a:xfrm>
          <a:custGeom>
            <a:avLst/>
            <a:gdLst>
              <a:gd name="connsiteX0" fmla="*/ 0 w 11078098"/>
              <a:gd name="connsiteY0" fmla="*/ 724052 h 4344225"/>
              <a:gd name="connsiteX1" fmla="*/ 724052 w 11078098"/>
              <a:gd name="connsiteY1" fmla="*/ 0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0 w 11078098"/>
              <a:gd name="connsiteY0" fmla="*/ 724052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0 w 11078098"/>
              <a:gd name="connsiteY8" fmla="*/ 724052 h 4344225"/>
              <a:gd name="connsiteX0" fmla="*/ 11574 w 11078098"/>
              <a:gd name="connsiteY0" fmla="*/ 538857 h 4344225"/>
              <a:gd name="connsiteX1" fmla="*/ 434685 w 11078098"/>
              <a:gd name="connsiteY1" fmla="*/ 11575 h 4344225"/>
              <a:gd name="connsiteX2" fmla="*/ 10354046 w 11078098"/>
              <a:gd name="connsiteY2" fmla="*/ 0 h 4344225"/>
              <a:gd name="connsiteX3" fmla="*/ 11078098 w 11078098"/>
              <a:gd name="connsiteY3" fmla="*/ 724052 h 4344225"/>
              <a:gd name="connsiteX4" fmla="*/ 11078098 w 11078098"/>
              <a:gd name="connsiteY4" fmla="*/ 3620173 h 4344225"/>
              <a:gd name="connsiteX5" fmla="*/ 10354046 w 11078098"/>
              <a:gd name="connsiteY5" fmla="*/ 4344225 h 4344225"/>
              <a:gd name="connsiteX6" fmla="*/ 724052 w 11078098"/>
              <a:gd name="connsiteY6" fmla="*/ 4344225 h 4344225"/>
              <a:gd name="connsiteX7" fmla="*/ 0 w 11078098"/>
              <a:gd name="connsiteY7" fmla="*/ 3620173 h 4344225"/>
              <a:gd name="connsiteX8" fmla="*/ 11574 w 11078098"/>
              <a:gd name="connsiteY8" fmla="*/ 538857 h 4344225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724052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354046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78098"/>
              <a:gd name="connsiteY0" fmla="*/ 538857 h 4344471"/>
              <a:gd name="connsiteX1" fmla="*/ 434685 w 11078098"/>
              <a:gd name="connsiteY1" fmla="*/ 11575 h 4344471"/>
              <a:gd name="connsiteX2" fmla="*/ 10354046 w 11078098"/>
              <a:gd name="connsiteY2" fmla="*/ 0 h 4344471"/>
              <a:gd name="connsiteX3" fmla="*/ 11078098 w 11078098"/>
              <a:gd name="connsiteY3" fmla="*/ 724052 h 4344471"/>
              <a:gd name="connsiteX4" fmla="*/ 11078098 w 11078098"/>
              <a:gd name="connsiteY4" fmla="*/ 3620173 h 4344471"/>
              <a:gd name="connsiteX5" fmla="*/ 10597114 w 11078098"/>
              <a:gd name="connsiteY5" fmla="*/ 4344225 h 4344471"/>
              <a:gd name="connsiteX6" fmla="*/ 562006 w 11078098"/>
              <a:gd name="connsiteY6" fmla="*/ 4344225 h 4344471"/>
              <a:gd name="connsiteX7" fmla="*/ 0 w 11078098"/>
              <a:gd name="connsiteY7" fmla="*/ 3967414 h 4344471"/>
              <a:gd name="connsiteX8" fmla="*/ 11574 w 11078098"/>
              <a:gd name="connsiteY8" fmla="*/ 538857 h 4344471"/>
              <a:gd name="connsiteX0" fmla="*/ 11574 w 11089672"/>
              <a:gd name="connsiteY0" fmla="*/ 538857 h 4344471"/>
              <a:gd name="connsiteX1" fmla="*/ 434685 w 11089672"/>
              <a:gd name="connsiteY1" fmla="*/ 11575 h 4344471"/>
              <a:gd name="connsiteX2" fmla="*/ 10354046 w 11089672"/>
              <a:gd name="connsiteY2" fmla="*/ 0 h 4344471"/>
              <a:gd name="connsiteX3" fmla="*/ 11078098 w 11089672"/>
              <a:gd name="connsiteY3" fmla="*/ 724052 h 4344471"/>
              <a:gd name="connsiteX4" fmla="*/ 11089672 w 11089672"/>
              <a:gd name="connsiteY4" fmla="*/ 3863241 h 4344471"/>
              <a:gd name="connsiteX5" fmla="*/ 10597114 w 11089672"/>
              <a:gd name="connsiteY5" fmla="*/ 4344225 h 4344471"/>
              <a:gd name="connsiteX6" fmla="*/ 562006 w 11089672"/>
              <a:gd name="connsiteY6" fmla="*/ 4344225 h 4344471"/>
              <a:gd name="connsiteX7" fmla="*/ 0 w 11089672"/>
              <a:gd name="connsiteY7" fmla="*/ 3967414 h 4344471"/>
              <a:gd name="connsiteX8" fmla="*/ 11574 w 11089672"/>
              <a:gd name="connsiteY8" fmla="*/ 538857 h 4344471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354046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73965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39103 h 4344717"/>
              <a:gd name="connsiteX1" fmla="*/ 434685 w 11089672"/>
              <a:gd name="connsiteY1" fmla="*/ 11821 h 4344717"/>
              <a:gd name="connsiteX2" fmla="*/ 10516091 w 11089672"/>
              <a:gd name="connsiteY2" fmla="*/ 246 h 4344717"/>
              <a:gd name="connsiteX3" fmla="*/ 11066523 w 11089672"/>
              <a:gd name="connsiteY3" fmla="*/ 377058 h 4344717"/>
              <a:gd name="connsiteX4" fmla="*/ 11089672 w 11089672"/>
              <a:gd name="connsiteY4" fmla="*/ 3863487 h 4344717"/>
              <a:gd name="connsiteX5" fmla="*/ 10597114 w 11089672"/>
              <a:gd name="connsiteY5" fmla="*/ 4344471 h 4344717"/>
              <a:gd name="connsiteX6" fmla="*/ 562006 w 11089672"/>
              <a:gd name="connsiteY6" fmla="*/ 4344471 h 4344717"/>
              <a:gd name="connsiteX7" fmla="*/ 0 w 11089672"/>
              <a:gd name="connsiteY7" fmla="*/ 3967660 h 4344717"/>
              <a:gd name="connsiteX8" fmla="*/ 11574 w 11089672"/>
              <a:gd name="connsiteY8" fmla="*/ 539103 h 4344717"/>
              <a:gd name="connsiteX0" fmla="*/ 11574 w 11089672"/>
              <a:gd name="connsiteY0" fmla="*/ 528038 h 4333652"/>
              <a:gd name="connsiteX1" fmla="*/ 434685 w 11089672"/>
              <a:gd name="connsiteY1" fmla="*/ 756 h 4333652"/>
              <a:gd name="connsiteX2" fmla="*/ 10435068 w 11089672"/>
              <a:gd name="connsiteY2" fmla="*/ 756 h 4333652"/>
              <a:gd name="connsiteX3" fmla="*/ 11066523 w 11089672"/>
              <a:gd name="connsiteY3" fmla="*/ 365993 h 4333652"/>
              <a:gd name="connsiteX4" fmla="*/ 11089672 w 11089672"/>
              <a:gd name="connsiteY4" fmla="*/ 3852422 h 4333652"/>
              <a:gd name="connsiteX5" fmla="*/ 10597114 w 11089672"/>
              <a:gd name="connsiteY5" fmla="*/ 4333406 h 4333652"/>
              <a:gd name="connsiteX6" fmla="*/ 562006 w 11089672"/>
              <a:gd name="connsiteY6" fmla="*/ 4333406 h 4333652"/>
              <a:gd name="connsiteX7" fmla="*/ 0 w 11089672"/>
              <a:gd name="connsiteY7" fmla="*/ 3956595 h 4333652"/>
              <a:gd name="connsiteX8" fmla="*/ 11574 w 11089672"/>
              <a:gd name="connsiteY8" fmla="*/ 528038 h 43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9672" h="4333652">
                <a:moveTo>
                  <a:pt x="11574" y="528038"/>
                </a:moveTo>
                <a:cubicBezTo>
                  <a:pt x="11574" y="128155"/>
                  <a:pt x="34802" y="756"/>
                  <a:pt x="434685" y="756"/>
                </a:cubicBezTo>
                <a:lnTo>
                  <a:pt x="10435068" y="756"/>
                </a:lnTo>
                <a:cubicBezTo>
                  <a:pt x="10834951" y="756"/>
                  <a:pt x="11066523" y="-33890"/>
                  <a:pt x="11066523" y="365993"/>
                </a:cubicBezTo>
                <a:lnTo>
                  <a:pt x="11089672" y="3852422"/>
                </a:lnTo>
                <a:cubicBezTo>
                  <a:pt x="11089672" y="4252305"/>
                  <a:pt x="10996997" y="4333406"/>
                  <a:pt x="10597114" y="4333406"/>
                </a:cubicBezTo>
                <a:lnTo>
                  <a:pt x="562006" y="4333406"/>
                </a:lnTo>
                <a:cubicBezTo>
                  <a:pt x="162123" y="4333406"/>
                  <a:pt x="0" y="4356478"/>
                  <a:pt x="0" y="3956595"/>
                </a:cubicBezTo>
                <a:lnTo>
                  <a:pt x="11574" y="52803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D1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C0B301-7A55-BF3D-3412-DF38B90CC949}"/>
              </a:ext>
            </a:extLst>
          </p:cNvPr>
          <p:cNvSpPr txBox="1"/>
          <p:nvPr/>
        </p:nvSpPr>
        <p:spPr>
          <a:xfrm>
            <a:off x="704088" y="1947670"/>
            <a:ext cx="43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BE97FA-120F-50DA-392D-C217C52E272C}"/>
              </a:ext>
            </a:extLst>
          </p:cNvPr>
          <p:cNvGraphicFramePr>
            <a:graphicFrameLocks/>
          </p:cNvGraphicFramePr>
          <p:nvPr/>
        </p:nvGraphicFramePr>
        <p:xfrm>
          <a:off x="5092656" y="1947670"/>
          <a:ext cx="6904272" cy="469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DEF651-4FCB-745A-21E7-7B45AE30C0BE}"/>
              </a:ext>
            </a:extLst>
          </p:cNvPr>
          <p:cNvSpPr txBox="1"/>
          <p:nvPr/>
        </p:nvSpPr>
        <p:spPr>
          <a:xfrm>
            <a:off x="652601" y="1993836"/>
            <a:ext cx="428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Nejčastěji udávají sebepoškozováním žáci a žákyně 8. ročníků (24,7 %) a 9. ročníků (23,5 %).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C18CE5-7EDB-F938-E621-F6F75A1FDB7F}"/>
              </a:ext>
            </a:extLst>
          </p:cNvPr>
          <p:cNvSpPr txBox="1"/>
          <p:nvPr/>
        </p:nvSpPr>
        <p:spPr>
          <a:xfrm>
            <a:off x="11134725" y="6065764"/>
            <a:ext cx="1104900" cy="21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hodnoty uvedeny v %</a:t>
            </a:r>
            <a:endParaRPr lang="cs-CZ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Zaoblený obdélník 9">
            <a:extLst>
              <a:ext uri="{FF2B5EF4-FFF2-40B4-BE49-F238E27FC236}">
                <a16:creationId xmlns:a16="http://schemas.microsoft.com/office/drawing/2014/main" id="{BA45EBFA-07E9-5632-E555-F34E9EEE4EBA}"/>
              </a:ext>
            </a:extLst>
          </p:cNvPr>
          <p:cNvSpPr/>
          <p:nvPr/>
        </p:nvSpPr>
        <p:spPr>
          <a:xfrm>
            <a:off x="566033" y="1307266"/>
            <a:ext cx="10972823" cy="496667"/>
          </a:xfrm>
          <a:prstGeom prst="roundRect">
            <a:avLst/>
          </a:prstGeom>
          <a:solidFill>
            <a:srgbClr val="CD124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/>
              <a:t>Sebepoškodil</a:t>
            </a:r>
            <a:r>
              <a:rPr lang="cs-CZ" sz="1600" b="1" dirty="0"/>
              <a:t>/a jsi se během posledních 12 měsíců?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5628B7-1850-0CA6-1CBE-89ADD4EE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8" y="5689192"/>
            <a:ext cx="4228187" cy="11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33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26319</TotalTime>
  <Words>1053</Words>
  <Application>Microsoft Office PowerPoint</Application>
  <PresentationFormat>Širokoúhlá obrazovka</PresentationFormat>
  <Paragraphs>144</Paragraphs>
  <Slides>18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Worksheet</vt:lpstr>
      <vt:lpstr>Šetření rizikového chování  a duševního zdraví  žáků 2. stupně ZŠ a SŠ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Dominika Matějovcová</dc:creator>
  <cp:lastModifiedBy>Radka Balková</cp:lastModifiedBy>
  <cp:revision>16</cp:revision>
  <dcterms:created xsi:type="dcterms:W3CDTF">2023-08-02T19:07:43Z</dcterms:created>
  <dcterms:modified xsi:type="dcterms:W3CDTF">2024-03-13T19:22:12Z</dcterms:modified>
</cp:coreProperties>
</file>