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4"/>
  </p:sldMasterIdLst>
  <p:notesMasterIdLst>
    <p:notesMasterId r:id="rId34"/>
  </p:notesMasterIdLst>
  <p:sldIdLst>
    <p:sldId id="256" r:id="rId5"/>
    <p:sldId id="384" r:id="rId6"/>
    <p:sldId id="367" r:id="rId7"/>
    <p:sldId id="385" r:id="rId8"/>
    <p:sldId id="344" r:id="rId9"/>
    <p:sldId id="379" r:id="rId10"/>
    <p:sldId id="380" r:id="rId11"/>
    <p:sldId id="381" r:id="rId12"/>
    <p:sldId id="382" r:id="rId13"/>
    <p:sldId id="262" r:id="rId14"/>
    <p:sldId id="397" r:id="rId15"/>
    <p:sldId id="404" r:id="rId16"/>
    <p:sldId id="398" r:id="rId17"/>
    <p:sldId id="383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5" r:id="rId27"/>
    <p:sldId id="396" r:id="rId28"/>
    <p:sldId id="399" r:id="rId29"/>
    <p:sldId id="400" r:id="rId30"/>
    <p:sldId id="401" r:id="rId31"/>
    <p:sldId id="402" r:id="rId32"/>
    <p:sldId id="403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0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117EA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14"/>
      </p:cViewPr>
      <p:guideLst>
        <p:guide orient="horz" pos="2160"/>
        <p:guide pos="703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Školoudová" userId="bc309853-42c1-401c-a26d-258ad388a676" providerId="ADAL" clId="{1DFF0617-2B05-45AF-BB03-8C40D97B5735}"/>
    <pc:docChg chg="custSel delSld modSld">
      <pc:chgData name="Markéta Školoudová" userId="bc309853-42c1-401c-a26d-258ad388a676" providerId="ADAL" clId="{1DFF0617-2B05-45AF-BB03-8C40D97B5735}" dt="2024-03-18T17:42:08.840" v="6" actId="2696"/>
      <pc:docMkLst>
        <pc:docMk/>
      </pc:docMkLst>
      <pc:sldChg chg="modSp">
        <pc:chgData name="Markéta Školoudová" userId="bc309853-42c1-401c-a26d-258ad388a676" providerId="ADAL" clId="{1DFF0617-2B05-45AF-BB03-8C40D97B5735}" dt="2024-03-18T16:38:40.706" v="5"/>
        <pc:sldMkLst>
          <pc:docMk/>
          <pc:sldMk cId="1863881128" sldId="381"/>
        </pc:sldMkLst>
        <pc:spChg chg="mod">
          <ac:chgData name="Markéta Školoudová" userId="bc309853-42c1-401c-a26d-258ad388a676" providerId="ADAL" clId="{1DFF0617-2B05-45AF-BB03-8C40D97B5735}" dt="2024-03-18T16:38:40.706" v="5"/>
          <ac:spMkLst>
            <pc:docMk/>
            <pc:sldMk cId="1863881128" sldId="381"/>
            <ac:spMk id="4" creationId="{B4AE91E1-2004-3F34-9020-44378313F41E}"/>
          </ac:spMkLst>
        </pc:spChg>
      </pc:sldChg>
      <pc:sldChg chg="modSp">
        <pc:chgData name="Markéta Školoudová" userId="bc309853-42c1-401c-a26d-258ad388a676" providerId="ADAL" clId="{1DFF0617-2B05-45AF-BB03-8C40D97B5735}" dt="2024-03-18T16:37:42.664" v="0"/>
        <pc:sldMkLst>
          <pc:docMk/>
          <pc:sldMk cId="3861347885" sldId="384"/>
        </pc:sldMkLst>
        <pc:spChg chg="mod">
          <ac:chgData name="Markéta Školoudová" userId="bc309853-42c1-401c-a26d-258ad388a676" providerId="ADAL" clId="{1DFF0617-2B05-45AF-BB03-8C40D97B5735}" dt="2024-03-18T16:37:42.664" v="0"/>
          <ac:spMkLst>
            <pc:docMk/>
            <pc:sldMk cId="3861347885" sldId="384"/>
            <ac:spMk id="4" creationId="{1D336789-CF2E-5320-E83D-EAAAE4B1D609}"/>
          </ac:spMkLst>
        </pc:spChg>
      </pc:sldChg>
      <pc:sldChg chg="modSp">
        <pc:chgData name="Markéta Školoudová" userId="bc309853-42c1-401c-a26d-258ad388a676" providerId="ADAL" clId="{1DFF0617-2B05-45AF-BB03-8C40D97B5735}" dt="2024-03-18T16:38:15.092" v="4" actId="27636"/>
        <pc:sldMkLst>
          <pc:docMk/>
          <pc:sldMk cId="3400771981" sldId="386"/>
        </pc:sldMkLst>
        <pc:spChg chg="mod">
          <ac:chgData name="Markéta Školoudová" userId="bc309853-42c1-401c-a26d-258ad388a676" providerId="ADAL" clId="{1DFF0617-2B05-45AF-BB03-8C40D97B5735}" dt="2024-03-18T16:38:15.092" v="4" actId="27636"/>
          <ac:spMkLst>
            <pc:docMk/>
            <pc:sldMk cId="3400771981" sldId="386"/>
            <ac:spMk id="3" creationId="{93AD3822-43DB-4FD4-BB98-259319A93942}"/>
          </ac:spMkLst>
        </pc:spChg>
      </pc:sldChg>
      <pc:sldChg chg="del">
        <pc:chgData name="Markéta Školoudová" userId="bc309853-42c1-401c-a26d-258ad388a676" providerId="ADAL" clId="{1DFF0617-2B05-45AF-BB03-8C40D97B5735}" dt="2024-03-18T17:42:08.840" v="6" actId="2696"/>
        <pc:sldMkLst>
          <pc:docMk/>
          <pc:sldMk cId="4063062468" sldId="39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6AFCF-3504-4AE6-95CC-7BFFEE6A5C6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289FE47-5C9B-4BBA-B63C-43D4ABC7844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100" dirty="0">
              <a:latin typeface="Calibri" panose="020F0502020204030204" pitchFamily="34" charset="0"/>
              <a:cs typeface="Calibri" panose="020F0502020204030204" pitchFamily="34" charset="0"/>
            </a:rPr>
            <a:t>Sebepoškození</a:t>
          </a:r>
        </a:p>
      </dgm:t>
    </dgm:pt>
    <dgm:pt modelId="{D3A29607-492A-4A09-B361-32BE23FF6E35}" type="parTrans" cxnId="{BFADDBFF-D938-4A4C-A342-A8356AD07268}">
      <dgm:prSet/>
      <dgm:spPr/>
      <dgm:t>
        <a:bodyPr/>
        <a:lstStyle/>
        <a:p>
          <a:endParaRPr lang="cs-CZ"/>
        </a:p>
      </dgm:t>
    </dgm:pt>
    <dgm:pt modelId="{8CAC61BF-041D-4378-99D9-BB2BBCED8D77}" type="sibTrans" cxnId="{BFADDBFF-D938-4A4C-A342-A8356AD07268}">
      <dgm:prSet/>
      <dgm:spPr/>
      <dgm:t>
        <a:bodyPr/>
        <a:lstStyle/>
        <a:p>
          <a:endParaRPr lang="cs-CZ"/>
        </a:p>
      </dgm:t>
    </dgm:pt>
    <dgm:pt modelId="{837A9D1D-3C06-4401-9C1D-4CA9B4A8968F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Dočasná úleva</a:t>
          </a:r>
        </a:p>
      </dgm:t>
    </dgm:pt>
    <dgm:pt modelId="{C1D5E54B-3215-49AB-AD44-82701791008A}" type="parTrans" cxnId="{F87118DF-CDC8-428E-BE9F-72923ADEF7BF}">
      <dgm:prSet/>
      <dgm:spPr/>
      <dgm:t>
        <a:bodyPr/>
        <a:lstStyle/>
        <a:p>
          <a:endParaRPr lang="cs-CZ"/>
        </a:p>
      </dgm:t>
    </dgm:pt>
    <dgm:pt modelId="{AEB41D5D-5133-46BA-948F-3956ADD389A7}" type="sibTrans" cxnId="{F87118DF-CDC8-428E-BE9F-72923ADEF7BF}">
      <dgm:prSet/>
      <dgm:spPr/>
      <dgm:t>
        <a:bodyPr/>
        <a:lstStyle/>
        <a:p>
          <a:endParaRPr lang="cs-CZ"/>
        </a:p>
      </dgm:t>
    </dgm:pt>
    <dgm:pt modelId="{6B69E186-777A-4F97-8AE5-87C7721BA255}">
      <dgm:prSet phldrT="[Text]"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Pocity viny, výčitky</a:t>
          </a:r>
        </a:p>
      </dgm:t>
    </dgm:pt>
    <dgm:pt modelId="{88D9D67C-6996-43EE-AB80-C91E30E1F9AD}" type="parTrans" cxnId="{BD394AE3-1C80-490F-A019-4E2836766634}">
      <dgm:prSet/>
      <dgm:spPr/>
      <dgm:t>
        <a:bodyPr/>
        <a:lstStyle/>
        <a:p>
          <a:endParaRPr lang="cs-CZ"/>
        </a:p>
      </dgm:t>
    </dgm:pt>
    <dgm:pt modelId="{662D41B9-655D-45F0-BAA0-9D41EF5C0C02}" type="sibTrans" cxnId="{BD394AE3-1C80-490F-A019-4E2836766634}">
      <dgm:prSet/>
      <dgm:spPr/>
      <dgm:t>
        <a:bodyPr/>
        <a:lstStyle/>
        <a:p>
          <a:endParaRPr lang="cs-CZ"/>
        </a:p>
      </dgm:t>
    </dgm:pt>
    <dgm:pt modelId="{7694BB22-5249-4386-900E-C951FD1F668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Hromadění emoční zátěže</a:t>
          </a:r>
        </a:p>
      </dgm:t>
    </dgm:pt>
    <dgm:pt modelId="{0A674FDE-0F77-4116-B789-C187E2584FAF}" type="parTrans" cxnId="{920C9262-E34E-4E14-BD38-0C660CC1FAE1}">
      <dgm:prSet/>
      <dgm:spPr/>
      <dgm:t>
        <a:bodyPr/>
        <a:lstStyle/>
        <a:p>
          <a:endParaRPr lang="cs-CZ"/>
        </a:p>
      </dgm:t>
    </dgm:pt>
    <dgm:pt modelId="{B03F14F0-82CC-416B-A054-BF902609D6F9}" type="sibTrans" cxnId="{920C9262-E34E-4E14-BD38-0C660CC1FAE1}">
      <dgm:prSet/>
      <dgm:spPr/>
      <dgm:t>
        <a:bodyPr/>
        <a:lstStyle/>
        <a:p>
          <a:endParaRPr lang="cs-CZ"/>
        </a:p>
      </dgm:t>
    </dgm:pt>
    <dgm:pt modelId="{FB47E6A4-74CF-4DA7-A465-BA76F66C8CE9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Přetížení</a:t>
          </a:r>
        </a:p>
      </dgm:t>
    </dgm:pt>
    <dgm:pt modelId="{8C1F8ADA-C0D7-45EF-BA8B-48083880D982}" type="parTrans" cxnId="{A16485F1-D2C2-494B-B1C2-EBD04DD6F3DF}">
      <dgm:prSet/>
      <dgm:spPr/>
      <dgm:t>
        <a:bodyPr/>
        <a:lstStyle/>
        <a:p>
          <a:endParaRPr lang="cs-CZ"/>
        </a:p>
      </dgm:t>
    </dgm:pt>
    <dgm:pt modelId="{13EDC454-A864-44EA-B8EA-FD309D31C339}" type="sibTrans" cxnId="{A16485F1-D2C2-494B-B1C2-EBD04DD6F3DF}">
      <dgm:prSet/>
      <dgm:spPr/>
      <dgm:t>
        <a:bodyPr/>
        <a:lstStyle/>
        <a:p>
          <a:endParaRPr lang="cs-CZ"/>
        </a:p>
      </dgm:t>
    </dgm:pt>
    <dgm:pt modelId="{58C5FAE6-FCA4-438A-BA2F-61829B831D7B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Panika</a:t>
          </a:r>
        </a:p>
      </dgm:t>
    </dgm:pt>
    <dgm:pt modelId="{91B57EAA-A2A2-4622-9044-67727F447B05}" type="parTrans" cxnId="{1599E8B0-6002-4EC2-9ED7-F3AD4176357B}">
      <dgm:prSet/>
      <dgm:spPr/>
      <dgm:t>
        <a:bodyPr/>
        <a:lstStyle/>
        <a:p>
          <a:endParaRPr lang="cs-CZ"/>
        </a:p>
      </dgm:t>
    </dgm:pt>
    <dgm:pt modelId="{4C6DD6DA-E97D-49A8-B3F0-5807C55D5D54}" type="sibTrans" cxnId="{1599E8B0-6002-4EC2-9ED7-F3AD4176357B}">
      <dgm:prSet/>
      <dgm:spPr/>
      <dgm:t>
        <a:bodyPr/>
        <a:lstStyle/>
        <a:p>
          <a:endParaRPr lang="cs-CZ"/>
        </a:p>
      </dgm:t>
    </dgm:pt>
    <dgm:pt modelId="{0234B197-AC45-4325-90B2-6C57D557C4C7}" type="pres">
      <dgm:prSet presAssocID="{C086AFCF-3504-4AE6-95CC-7BFFEE6A5C69}" presName="cycle" presStyleCnt="0">
        <dgm:presLayoutVars>
          <dgm:dir/>
          <dgm:resizeHandles val="exact"/>
        </dgm:presLayoutVars>
      </dgm:prSet>
      <dgm:spPr/>
    </dgm:pt>
    <dgm:pt modelId="{010B91BA-F69A-415F-BDAF-AC746FE7405C}" type="pres">
      <dgm:prSet presAssocID="{6289FE47-5C9B-4BBA-B63C-43D4ABC78448}" presName="node" presStyleLbl="node1" presStyleIdx="0" presStyleCnt="6">
        <dgm:presLayoutVars>
          <dgm:bulletEnabled val="1"/>
        </dgm:presLayoutVars>
      </dgm:prSet>
      <dgm:spPr/>
    </dgm:pt>
    <dgm:pt modelId="{B2C04D0D-8342-4EBA-A13B-A0C6552A9811}" type="pres">
      <dgm:prSet presAssocID="{8CAC61BF-041D-4378-99D9-BB2BBCED8D77}" presName="sibTrans" presStyleLbl="sibTrans2D1" presStyleIdx="0" presStyleCnt="6"/>
      <dgm:spPr/>
    </dgm:pt>
    <dgm:pt modelId="{5B30C487-B789-49D0-AEAC-773AB3851F09}" type="pres">
      <dgm:prSet presAssocID="{8CAC61BF-041D-4378-99D9-BB2BBCED8D77}" presName="connectorText" presStyleLbl="sibTrans2D1" presStyleIdx="0" presStyleCnt="6"/>
      <dgm:spPr/>
    </dgm:pt>
    <dgm:pt modelId="{39F64388-FE5C-4385-B15E-5364257E3825}" type="pres">
      <dgm:prSet presAssocID="{837A9D1D-3C06-4401-9C1D-4CA9B4A8968F}" presName="node" presStyleLbl="node1" presStyleIdx="1" presStyleCnt="6">
        <dgm:presLayoutVars>
          <dgm:bulletEnabled val="1"/>
        </dgm:presLayoutVars>
      </dgm:prSet>
      <dgm:spPr/>
    </dgm:pt>
    <dgm:pt modelId="{49509DDD-F524-45C7-820F-FFF038BCAFB1}" type="pres">
      <dgm:prSet presAssocID="{AEB41D5D-5133-46BA-948F-3956ADD389A7}" presName="sibTrans" presStyleLbl="sibTrans2D1" presStyleIdx="1" presStyleCnt="6"/>
      <dgm:spPr/>
    </dgm:pt>
    <dgm:pt modelId="{829C2E14-30CE-4B47-997D-3920152C0229}" type="pres">
      <dgm:prSet presAssocID="{AEB41D5D-5133-46BA-948F-3956ADD389A7}" presName="connectorText" presStyleLbl="sibTrans2D1" presStyleIdx="1" presStyleCnt="6"/>
      <dgm:spPr/>
    </dgm:pt>
    <dgm:pt modelId="{0463FE5D-B45D-49FA-985F-953A90572511}" type="pres">
      <dgm:prSet presAssocID="{6B69E186-777A-4F97-8AE5-87C7721BA255}" presName="node" presStyleLbl="node1" presStyleIdx="2" presStyleCnt="6">
        <dgm:presLayoutVars>
          <dgm:bulletEnabled val="1"/>
        </dgm:presLayoutVars>
      </dgm:prSet>
      <dgm:spPr/>
    </dgm:pt>
    <dgm:pt modelId="{18FA1E39-0B30-4A9A-9424-D5BC81B60AC7}" type="pres">
      <dgm:prSet presAssocID="{662D41B9-655D-45F0-BAA0-9D41EF5C0C02}" presName="sibTrans" presStyleLbl="sibTrans2D1" presStyleIdx="2" presStyleCnt="6"/>
      <dgm:spPr/>
    </dgm:pt>
    <dgm:pt modelId="{8FDACFA5-BC65-4EA2-9D59-68E7BC04B5F5}" type="pres">
      <dgm:prSet presAssocID="{662D41B9-655D-45F0-BAA0-9D41EF5C0C02}" presName="connectorText" presStyleLbl="sibTrans2D1" presStyleIdx="2" presStyleCnt="6"/>
      <dgm:spPr/>
    </dgm:pt>
    <dgm:pt modelId="{B95701A7-1D47-47AC-8426-687603563E14}" type="pres">
      <dgm:prSet presAssocID="{7694BB22-5249-4386-900E-C951FD1F6686}" presName="node" presStyleLbl="node1" presStyleIdx="3" presStyleCnt="6">
        <dgm:presLayoutVars>
          <dgm:bulletEnabled val="1"/>
        </dgm:presLayoutVars>
      </dgm:prSet>
      <dgm:spPr/>
    </dgm:pt>
    <dgm:pt modelId="{0AB84FAB-93ED-4C28-8833-D5419CF70112}" type="pres">
      <dgm:prSet presAssocID="{B03F14F0-82CC-416B-A054-BF902609D6F9}" presName="sibTrans" presStyleLbl="sibTrans2D1" presStyleIdx="3" presStyleCnt="6"/>
      <dgm:spPr/>
    </dgm:pt>
    <dgm:pt modelId="{74669E9A-0C47-47AA-ABBE-23D6B42B1821}" type="pres">
      <dgm:prSet presAssocID="{B03F14F0-82CC-416B-A054-BF902609D6F9}" presName="connectorText" presStyleLbl="sibTrans2D1" presStyleIdx="3" presStyleCnt="6"/>
      <dgm:spPr/>
    </dgm:pt>
    <dgm:pt modelId="{A765301E-FE69-460F-ADDF-82E5ADDCC519}" type="pres">
      <dgm:prSet presAssocID="{FB47E6A4-74CF-4DA7-A465-BA76F66C8CE9}" presName="node" presStyleLbl="node1" presStyleIdx="4" presStyleCnt="6">
        <dgm:presLayoutVars>
          <dgm:bulletEnabled val="1"/>
        </dgm:presLayoutVars>
      </dgm:prSet>
      <dgm:spPr/>
    </dgm:pt>
    <dgm:pt modelId="{6A464AD3-A77A-4EEC-AAAE-D111F50C3190}" type="pres">
      <dgm:prSet presAssocID="{13EDC454-A864-44EA-B8EA-FD309D31C339}" presName="sibTrans" presStyleLbl="sibTrans2D1" presStyleIdx="4" presStyleCnt="6"/>
      <dgm:spPr/>
    </dgm:pt>
    <dgm:pt modelId="{BB9C527D-3B7C-4D1A-A47C-EDFB3B78BB10}" type="pres">
      <dgm:prSet presAssocID="{13EDC454-A864-44EA-B8EA-FD309D31C339}" presName="connectorText" presStyleLbl="sibTrans2D1" presStyleIdx="4" presStyleCnt="6"/>
      <dgm:spPr/>
    </dgm:pt>
    <dgm:pt modelId="{125890C6-075A-47F5-94B1-81A920708545}" type="pres">
      <dgm:prSet presAssocID="{58C5FAE6-FCA4-438A-BA2F-61829B831D7B}" presName="node" presStyleLbl="node1" presStyleIdx="5" presStyleCnt="6">
        <dgm:presLayoutVars>
          <dgm:bulletEnabled val="1"/>
        </dgm:presLayoutVars>
      </dgm:prSet>
      <dgm:spPr/>
    </dgm:pt>
    <dgm:pt modelId="{EA2E349E-4183-457B-BC0C-3600C6595BD1}" type="pres">
      <dgm:prSet presAssocID="{4C6DD6DA-E97D-49A8-B3F0-5807C55D5D54}" presName="sibTrans" presStyleLbl="sibTrans2D1" presStyleIdx="5" presStyleCnt="6"/>
      <dgm:spPr/>
    </dgm:pt>
    <dgm:pt modelId="{80A427E5-A5CA-4DB0-AA3E-8487AC0B4B04}" type="pres">
      <dgm:prSet presAssocID="{4C6DD6DA-E97D-49A8-B3F0-5807C55D5D54}" presName="connectorText" presStyleLbl="sibTrans2D1" presStyleIdx="5" presStyleCnt="6"/>
      <dgm:spPr/>
    </dgm:pt>
  </dgm:ptLst>
  <dgm:cxnLst>
    <dgm:cxn modelId="{D5A6CC14-56F6-4865-9D06-F7A0D5675A09}" type="presOf" srcId="{13EDC454-A864-44EA-B8EA-FD309D31C339}" destId="{BB9C527D-3B7C-4D1A-A47C-EDFB3B78BB10}" srcOrd="1" destOrd="0" presId="urn:microsoft.com/office/officeart/2005/8/layout/cycle2"/>
    <dgm:cxn modelId="{4F79092E-7A0F-44F9-B3E7-71F88F9C2706}" type="presOf" srcId="{6289FE47-5C9B-4BBA-B63C-43D4ABC78448}" destId="{010B91BA-F69A-415F-BDAF-AC746FE7405C}" srcOrd="0" destOrd="0" presId="urn:microsoft.com/office/officeart/2005/8/layout/cycle2"/>
    <dgm:cxn modelId="{784C0A5C-3994-422F-816F-8AF009BF01DC}" type="presOf" srcId="{FB47E6A4-74CF-4DA7-A465-BA76F66C8CE9}" destId="{A765301E-FE69-460F-ADDF-82E5ADDCC519}" srcOrd="0" destOrd="0" presId="urn:microsoft.com/office/officeart/2005/8/layout/cycle2"/>
    <dgm:cxn modelId="{4D959B61-883F-4B92-9312-1017F6D0A9C4}" type="presOf" srcId="{6B69E186-777A-4F97-8AE5-87C7721BA255}" destId="{0463FE5D-B45D-49FA-985F-953A90572511}" srcOrd="0" destOrd="0" presId="urn:microsoft.com/office/officeart/2005/8/layout/cycle2"/>
    <dgm:cxn modelId="{920C9262-E34E-4E14-BD38-0C660CC1FAE1}" srcId="{C086AFCF-3504-4AE6-95CC-7BFFEE6A5C69}" destId="{7694BB22-5249-4386-900E-C951FD1F6686}" srcOrd="3" destOrd="0" parTransId="{0A674FDE-0F77-4116-B789-C187E2584FAF}" sibTransId="{B03F14F0-82CC-416B-A054-BF902609D6F9}"/>
    <dgm:cxn modelId="{F0B5E944-F396-4ED6-86CB-1CE59A9A6BB9}" type="presOf" srcId="{8CAC61BF-041D-4378-99D9-BB2BBCED8D77}" destId="{5B30C487-B789-49D0-AEAC-773AB3851F09}" srcOrd="1" destOrd="0" presId="urn:microsoft.com/office/officeart/2005/8/layout/cycle2"/>
    <dgm:cxn modelId="{9C31D44F-4F1E-4842-A74E-FA0E06999349}" type="presOf" srcId="{AEB41D5D-5133-46BA-948F-3956ADD389A7}" destId="{49509DDD-F524-45C7-820F-FFF038BCAFB1}" srcOrd="0" destOrd="0" presId="urn:microsoft.com/office/officeart/2005/8/layout/cycle2"/>
    <dgm:cxn modelId="{B3250656-858F-47C4-8E78-48EBBFF33DCA}" type="presOf" srcId="{4C6DD6DA-E97D-49A8-B3F0-5807C55D5D54}" destId="{EA2E349E-4183-457B-BC0C-3600C6595BD1}" srcOrd="0" destOrd="0" presId="urn:microsoft.com/office/officeart/2005/8/layout/cycle2"/>
    <dgm:cxn modelId="{5B6C5F88-B9B2-4D17-BD88-314E07AEB266}" type="presOf" srcId="{662D41B9-655D-45F0-BAA0-9D41EF5C0C02}" destId="{18FA1E39-0B30-4A9A-9424-D5BC81B60AC7}" srcOrd="0" destOrd="0" presId="urn:microsoft.com/office/officeart/2005/8/layout/cycle2"/>
    <dgm:cxn modelId="{25E8018F-4D75-4726-B397-82F44DC3FA57}" type="presOf" srcId="{7694BB22-5249-4386-900E-C951FD1F6686}" destId="{B95701A7-1D47-47AC-8426-687603563E14}" srcOrd="0" destOrd="0" presId="urn:microsoft.com/office/officeart/2005/8/layout/cycle2"/>
    <dgm:cxn modelId="{73C7899D-E03C-4DA2-9D85-BAF589BC0A53}" type="presOf" srcId="{13EDC454-A864-44EA-B8EA-FD309D31C339}" destId="{6A464AD3-A77A-4EEC-AAAE-D111F50C3190}" srcOrd="0" destOrd="0" presId="urn:microsoft.com/office/officeart/2005/8/layout/cycle2"/>
    <dgm:cxn modelId="{A1929A9F-ABA5-4B84-B175-EEC018BD416C}" type="presOf" srcId="{AEB41D5D-5133-46BA-948F-3956ADD389A7}" destId="{829C2E14-30CE-4B47-997D-3920152C0229}" srcOrd="1" destOrd="0" presId="urn:microsoft.com/office/officeart/2005/8/layout/cycle2"/>
    <dgm:cxn modelId="{9A7ACDA6-55C0-490B-A960-16C7F9782063}" type="presOf" srcId="{B03F14F0-82CC-416B-A054-BF902609D6F9}" destId="{74669E9A-0C47-47AA-ABBE-23D6B42B1821}" srcOrd="1" destOrd="0" presId="urn:microsoft.com/office/officeart/2005/8/layout/cycle2"/>
    <dgm:cxn modelId="{C3486CAB-66C9-4CEA-85BB-6EDE587CCF89}" type="presOf" srcId="{58C5FAE6-FCA4-438A-BA2F-61829B831D7B}" destId="{125890C6-075A-47F5-94B1-81A920708545}" srcOrd="0" destOrd="0" presId="urn:microsoft.com/office/officeart/2005/8/layout/cycle2"/>
    <dgm:cxn modelId="{1599E8B0-6002-4EC2-9ED7-F3AD4176357B}" srcId="{C086AFCF-3504-4AE6-95CC-7BFFEE6A5C69}" destId="{58C5FAE6-FCA4-438A-BA2F-61829B831D7B}" srcOrd="5" destOrd="0" parTransId="{91B57EAA-A2A2-4622-9044-67727F447B05}" sibTransId="{4C6DD6DA-E97D-49A8-B3F0-5807C55D5D54}"/>
    <dgm:cxn modelId="{44005EC1-4AEB-4307-9577-A71BC84ABBB2}" type="presOf" srcId="{837A9D1D-3C06-4401-9C1D-4CA9B4A8968F}" destId="{39F64388-FE5C-4385-B15E-5364257E3825}" srcOrd="0" destOrd="0" presId="urn:microsoft.com/office/officeart/2005/8/layout/cycle2"/>
    <dgm:cxn modelId="{AF2032C9-746A-4C5E-BBE3-EC6F1AC70886}" type="presOf" srcId="{4C6DD6DA-E97D-49A8-B3F0-5807C55D5D54}" destId="{80A427E5-A5CA-4DB0-AA3E-8487AC0B4B04}" srcOrd="1" destOrd="0" presId="urn:microsoft.com/office/officeart/2005/8/layout/cycle2"/>
    <dgm:cxn modelId="{F87118DF-CDC8-428E-BE9F-72923ADEF7BF}" srcId="{C086AFCF-3504-4AE6-95CC-7BFFEE6A5C69}" destId="{837A9D1D-3C06-4401-9C1D-4CA9B4A8968F}" srcOrd="1" destOrd="0" parTransId="{C1D5E54B-3215-49AB-AD44-82701791008A}" sibTransId="{AEB41D5D-5133-46BA-948F-3956ADD389A7}"/>
    <dgm:cxn modelId="{BD394AE3-1C80-490F-A019-4E2836766634}" srcId="{C086AFCF-3504-4AE6-95CC-7BFFEE6A5C69}" destId="{6B69E186-777A-4F97-8AE5-87C7721BA255}" srcOrd="2" destOrd="0" parTransId="{88D9D67C-6996-43EE-AB80-C91E30E1F9AD}" sibTransId="{662D41B9-655D-45F0-BAA0-9D41EF5C0C02}"/>
    <dgm:cxn modelId="{5128ABE6-F622-45F8-B256-E9226E186716}" type="presOf" srcId="{662D41B9-655D-45F0-BAA0-9D41EF5C0C02}" destId="{8FDACFA5-BC65-4EA2-9D59-68E7BC04B5F5}" srcOrd="1" destOrd="0" presId="urn:microsoft.com/office/officeart/2005/8/layout/cycle2"/>
    <dgm:cxn modelId="{F71027E7-CF24-4B7F-99CF-40BAF23C2753}" type="presOf" srcId="{B03F14F0-82CC-416B-A054-BF902609D6F9}" destId="{0AB84FAB-93ED-4C28-8833-D5419CF70112}" srcOrd="0" destOrd="0" presId="urn:microsoft.com/office/officeart/2005/8/layout/cycle2"/>
    <dgm:cxn modelId="{A16485F1-D2C2-494B-B1C2-EBD04DD6F3DF}" srcId="{C086AFCF-3504-4AE6-95CC-7BFFEE6A5C69}" destId="{FB47E6A4-74CF-4DA7-A465-BA76F66C8CE9}" srcOrd="4" destOrd="0" parTransId="{8C1F8ADA-C0D7-45EF-BA8B-48083880D982}" sibTransId="{13EDC454-A864-44EA-B8EA-FD309D31C339}"/>
    <dgm:cxn modelId="{8C8559F3-CD55-45E0-AA26-C01BEC0C2A8C}" type="presOf" srcId="{C086AFCF-3504-4AE6-95CC-7BFFEE6A5C69}" destId="{0234B197-AC45-4325-90B2-6C57D557C4C7}" srcOrd="0" destOrd="0" presId="urn:microsoft.com/office/officeart/2005/8/layout/cycle2"/>
    <dgm:cxn modelId="{219087FC-6452-44D4-821E-62574C016774}" type="presOf" srcId="{8CAC61BF-041D-4378-99D9-BB2BBCED8D77}" destId="{B2C04D0D-8342-4EBA-A13B-A0C6552A9811}" srcOrd="0" destOrd="0" presId="urn:microsoft.com/office/officeart/2005/8/layout/cycle2"/>
    <dgm:cxn modelId="{BFADDBFF-D938-4A4C-A342-A8356AD07268}" srcId="{C086AFCF-3504-4AE6-95CC-7BFFEE6A5C69}" destId="{6289FE47-5C9B-4BBA-B63C-43D4ABC78448}" srcOrd="0" destOrd="0" parTransId="{D3A29607-492A-4A09-B361-32BE23FF6E35}" sibTransId="{8CAC61BF-041D-4378-99D9-BB2BBCED8D77}"/>
    <dgm:cxn modelId="{09E0F354-3E80-4DC0-83C1-36872E90D6A0}" type="presParOf" srcId="{0234B197-AC45-4325-90B2-6C57D557C4C7}" destId="{010B91BA-F69A-415F-BDAF-AC746FE7405C}" srcOrd="0" destOrd="0" presId="urn:microsoft.com/office/officeart/2005/8/layout/cycle2"/>
    <dgm:cxn modelId="{A4BCB07F-8722-4D85-B3A7-C0FD11641D64}" type="presParOf" srcId="{0234B197-AC45-4325-90B2-6C57D557C4C7}" destId="{B2C04D0D-8342-4EBA-A13B-A0C6552A9811}" srcOrd="1" destOrd="0" presId="urn:microsoft.com/office/officeart/2005/8/layout/cycle2"/>
    <dgm:cxn modelId="{D9FCF61A-908C-41D4-BB21-8A0AF155C284}" type="presParOf" srcId="{B2C04D0D-8342-4EBA-A13B-A0C6552A9811}" destId="{5B30C487-B789-49D0-AEAC-773AB3851F09}" srcOrd="0" destOrd="0" presId="urn:microsoft.com/office/officeart/2005/8/layout/cycle2"/>
    <dgm:cxn modelId="{40029394-F511-42D3-B591-EC8FD72A500F}" type="presParOf" srcId="{0234B197-AC45-4325-90B2-6C57D557C4C7}" destId="{39F64388-FE5C-4385-B15E-5364257E3825}" srcOrd="2" destOrd="0" presId="urn:microsoft.com/office/officeart/2005/8/layout/cycle2"/>
    <dgm:cxn modelId="{34B4563B-F1D8-49D1-BB9D-DB89263A343A}" type="presParOf" srcId="{0234B197-AC45-4325-90B2-6C57D557C4C7}" destId="{49509DDD-F524-45C7-820F-FFF038BCAFB1}" srcOrd="3" destOrd="0" presId="urn:microsoft.com/office/officeart/2005/8/layout/cycle2"/>
    <dgm:cxn modelId="{E631B952-22BE-455F-B28F-9D80323237E1}" type="presParOf" srcId="{49509DDD-F524-45C7-820F-FFF038BCAFB1}" destId="{829C2E14-30CE-4B47-997D-3920152C0229}" srcOrd="0" destOrd="0" presId="urn:microsoft.com/office/officeart/2005/8/layout/cycle2"/>
    <dgm:cxn modelId="{2F299D49-7498-4C43-A83C-70353E96D5C0}" type="presParOf" srcId="{0234B197-AC45-4325-90B2-6C57D557C4C7}" destId="{0463FE5D-B45D-49FA-985F-953A90572511}" srcOrd="4" destOrd="0" presId="urn:microsoft.com/office/officeart/2005/8/layout/cycle2"/>
    <dgm:cxn modelId="{265BDA60-D157-4B26-9943-591E20FA1C92}" type="presParOf" srcId="{0234B197-AC45-4325-90B2-6C57D557C4C7}" destId="{18FA1E39-0B30-4A9A-9424-D5BC81B60AC7}" srcOrd="5" destOrd="0" presId="urn:microsoft.com/office/officeart/2005/8/layout/cycle2"/>
    <dgm:cxn modelId="{8503FD66-36EB-42A9-A513-F38F7082DF26}" type="presParOf" srcId="{18FA1E39-0B30-4A9A-9424-D5BC81B60AC7}" destId="{8FDACFA5-BC65-4EA2-9D59-68E7BC04B5F5}" srcOrd="0" destOrd="0" presId="urn:microsoft.com/office/officeart/2005/8/layout/cycle2"/>
    <dgm:cxn modelId="{ED9C83A1-3FD3-464F-9CAC-A1BB4502E3D1}" type="presParOf" srcId="{0234B197-AC45-4325-90B2-6C57D557C4C7}" destId="{B95701A7-1D47-47AC-8426-687603563E14}" srcOrd="6" destOrd="0" presId="urn:microsoft.com/office/officeart/2005/8/layout/cycle2"/>
    <dgm:cxn modelId="{B0D48E4D-E4DE-4954-B435-5FD2A324FE1B}" type="presParOf" srcId="{0234B197-AC45-4325-90B2-6C57D557C4C7}" destId="{0AB84FAB-93ED-4C28-8833-D5419CF70112}" srcOrd="7" destOrd="0" presId="urn:microsoft.com/office/officeart/2005/8/layout/cycle2"/>
    <dgm:cxn modelId="{083BEA3C-7D83-430A-BC65-21A7B06358A3}" type="presParOf" srcId="{0AB84FAB-93ED-4C28-8833-D5419CF70112}" destId="{74669E9A-0C47-47AA-ABBE-23D6B42B1821}" srcOrd="0" destOrd="0" presId="urn:microsoft.com/office/officeart/2005/8/layout/cycle2"/>
    <dgm:cxn modelId="{A98AFE87-87AB-4791-BE7B-6EC6B60087EC}" type="presParOf" srcId="{0234B197-AC45-4325-90B2-6C57D557C4C7}" destId="{A765301E-FE69-460F-ADDF-82E5ADDCC519}" srcOrd="8" destOrd="0" presId="urn:microsoft.com/office/officeart/2005/8/layout/cycle2"/>
    <dgm:cxn modelId="{D8FF71D6-9FB1-4414-B00A-66753BB6DFB1}" type="presParOf" srcId="{0234B197-AC45-4325-90B2-6C57D557C4C7}" destId="{6A464AD3-A77A-4EEC-AAAE-D111F50C3190}" srcOrd="9" destOrd="0" presId="urn:microsoft.com/office/officeart/2005/8/layout/cycle2"/>
    <dgm:cxn modelId="{533D8019-28D6-4F89-B65D-7B7AD10F1CF6}" type="presParOf" srcId="{6A464AD3-A77A-4EEC-AAAE-D111F50C3190}" destId="{BB9C527D-3B7C-4D1A-A47C-EDFB3B78BB10}" srcOrd="0" destOrd="0" presId="urn:microsoft.com/office/officeart/2005/8/layout/cycle2"/>
    <dgm:cxn modelId="{7BD113F2-11A9-42B5-971B-DDE7E2B0FF78}" type="presParOf" srcId="{0234B197-AC45-4325-90B2-6C57D557C4C7}" destId="{125890C6-075A-47F5-94B1-81A920708545}" srcOrd="10" destOrd="0" presId="urn:microsoft.com/office/officeart/2005/8/layout/cycle2"/>
    <dgm:cxn modelId="{0AEC5651-31C5-4F4B-849A-D3D0EB64B85B}" type="presParOf" srcId="{0234B197-AC45-4325-90B2-6C57D557C4C7}" destId="{EA2E349E-4183-457B-BC0C-3600C6595BD1}" srcOrd="11" destOrd="0" presId="urn:microsoft.com/office/officeart/2005/8/layout/cycle2"/>
    <dgm:cxn modelId="{5AB0A756-53A4-47B0-9124-2DADC6C7158D}" type="presParOf" srcId="{EA2E349E-4183-457B-BC0C-3600C6595BD1}" destId="{80A427E5-A5CA-4DB0-AA3E-8487AC0B4B0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B91BA-F69A-415F-BDAF-AC746FE7405C}">
      <dsp:nvSpPr>
        <dsp:cNvPr id="0" name=""/>
        <dsp:cNvSpPr/>
      </dsp:nvSpPr>
      <dsp:spPr>
        <a:xfrm>
          <a:off x="2486010" y="824"/>
          <a:ext cx="1309717" cy="1309717"/>
        </a:xfrm>
        <a:prstGeom prst="ellipse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latin typeface="Calibri" panose="020F0502020204030204" pitchFamily="34" charset="0"/>
              <a:cs typeface="Calibri" panose="020F0502020204030204" pitchFamily="34" charset="0"/>
            </a:rPr>
            <a:t>Sebepoškození</a:t>
          </a:r>
        </a:p>
      </dsp:txBody>
      <dsp:txXfrm>
        <a:off x="2677814" y="192628"/>
        <a:ext cx="926109" cy="926109"/>
      </dsp:txXfrm>
    </dsp:sp>
    <dsp:sp modelId="{B2C04D0D-8342-4EBA-A13B-A0C6552A9811}">
      <dsp:nvSpPr>
        <dsp:cNvPr id="0" name=""/>
        <dsp:cNvSpPr/>
      </dsp:nvSpPr>
      <dsp:spPr>
        <a:xfrm rot="1800000">
          <a:off x="3810112" y="921841"/>
          <a:ext cx="349129" cy="442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3817128" y="984062"/>
        <a:ext cx="244390" cy="265217"/>
      </dsp:txXfrm>
    </dsp:sp>
    <dsp:sp modelId="{39F64388-FE5C-4385-B15E-5364257E3825}">
      <dsp:nvSpPr>
        <dsp:cNvPr id="0" name=""/>
        <dsp:cNvSpPr/>
      </dsp:nvSpPr>
      <dsp:spPr>
        <a:xfrm>
          <a:off x="4190740" y="985051"/>
          <a:ext cx="1309717" cy="1309717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Dočasná úleva</a:t>
          </a:r>
        </a:p>
      </dsp:txBody>
      <dsp:txXfrm>
        <a:off x="4382544" y="1176855"/>
        <a:ext cx="926109" cy="926109"/>
      </dsp:txXfrm>
    </dsp:sp>
    <dsp:sp modelId="{49509DDD-F524-45C7-820F-FFF038BCAFB1}">
      <dsp:nvSpPr>
        <dsp:cNvPr id="0" name=""/>
        <dsp:cNvSpPr/>
      </dsp:nvSpPr>
      <dsp:spPr>
        <a:xfrm rot="5400000">
          <a:off x="4671034" y="2393241"/>
          <a:ext cx="349129" cy="442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4723404" y="2429278"/>
        <a:ext cx="244390" cy="265217"/>
      </dsp:txXfrm>
    </dsp:sp>
    <dsp:sp modelId="{0463FE5D-B45D-49FA-985F-953A90572511}">
      <dsp:nvSpPr>
        <dsp:cNvPr id="0" name=""/>
        <dsp:cNvSpPr/>
      </dsp:nvSpPr>
      <dsp:spPr>
        <a:xfrm>
          <a:off x="4190740" y="2953505"/>
          <a:ext cx="1309717" cy="1309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Pocity viny, výčitky</a:t>
          </a:r>
        </a:p>
      </dsp:txBody>
      <dsp:txXfrm>
        <a:off x="4382544" y="3145309"/>
        <a:ext cx="926109" cy="926109"/>
      </dsp:txXfrm>
    </dsp:sp>
    <dsp:sp modelId="{18FA1E39-0B30-4A9A-9424-D5BC81B60AC7}">
      <dsp:nvSpPr>
        <dsp:cNvPr id="0" name=""/>
        <dsp:cNvSpPr/>
      </dsp:nvSpPr>
      <dsp:spPr>
        <a:xfrm rot="9000000">
          <a:off x="3827226" y="3874522"/>
          <a:ext cx="349129" cy="442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 rot="10800000">
        <a:off x="3924949" y="3936743"/>
        <a:ext cx="244390" cy="265217"/>
      </dsp:txXfrm>
    </dsp:sp>
    <dsp:sp modelId="{B95701A7-1D47-47AC-8426-687603563E14}">
      <dsp:nvSpPr>
        <dsp:cNvPr id="0" name=""/>
        <dsp:cNvSpPr/>
      </dsp:nvSpPr>
      <dsp:spPr>
        <a:xfrm>
          <a:off x="2486010" y="3937732"/>
          <a:ext cx="1309717" cy="1309717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Hromadění emoční zátěže</a:t>
          </a:r>
        </a:p>
      </dsp:txBody>
      <dsp:txXfrm>
        <a:off x="2677814" y="4129536"/>
        <a:ext cx="926109" cy="926109"/>
      </dsp:txXfrm>
    </dsp:sp>
    <dsp:sp modelId="{0AB84FAB-93ED-4C28-8833-D5419CF70112}">
      <dsp:nvSpPr>
        <dsp:cNvPr id="0" name=""/>
        <dsp:cNvSpPr/>
      </dsp:nvSpPr>
      <dsp:spPr>
        <a:xfrm rot="12600000">
          <a:off x="2122495" y="3884403"/>
          <a:ext cx="349129" cy="442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 rot="10800000">
        <a:off x="2220218" y="3998994"/>
        <a:ext cx="244390" cy="265217"/>
      </dsp:txXfrm>
    </dsp:sp>
    <dsp:sp modelId="{A765301E-FE69-460F-ADDF-82E5ADDCC519}">
      <dsp:nvSpPr>
        <dsp:cNvPr id="0" name=""/>
        <dsp:cNvSpPr/>
      </dsp:nvSpPr>
      <dsp:spPr>
        <a:xfrm>
          <a:off x="781279" y="2953505"/>
          <a:ext cx="1309717" cy="1309717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Přetížení</a:t>
          </a:r>
        </a:p>
      </dsp:txBody>
      <dsp:txXfrm>
        <a:off x="973083" y="3145309"/>
        <a:ext cx="926109" cy="926109"/>
      </dsp:txXfrm>
    </dsp:sp>
    <dsp:sp modelId="{6A464AD3-A77A-4EEC-AAAE-D111F50C3190}">
      <dsp:nvSpPr>
        <dsp:cNvPr id="0" name=""/>
        <dsp:cNvSpPr/>
      </dsp:nvSpPr>
      <dsp:spPr>
        <a:xfrm rot="16200000">
          <a:off x="1261573" y="2413003"/>
          <a:ext cx="349129" cy="442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1313943" y="2553779"/>
        <a:ext cx="244390" cy="265217"/>
      </dsp:txXfrm>
    </dsp:sp>
    <dsp:sp modelId="{125890C6-075A-47F5-94B1-81A920708545}">
      <dsp:nvSpPr>
        <dsp:cNvPr id="0" name=""/>
        <dsp:cNvSpPr/>
      </dsp:nvSpPr>
      <dsp:spPr>
        <a:xfrm>
          <a:off x="781279" y="985051"/>
          <a:ext cx="1309717" cy="1309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Panika</a:t>
          </a:r>
        </a:p>
      </dsp:txBody>
      <dsp:txXfrm>
        <a:off x="973083" y="1176855"/>
        <a:ext cx="926109" cy="926109"/>
      </dsp:txXfrm>
    </dsp:sp>
    <dsp:sp modelId="{EA2E349E-4183-457B-BC0C-3600C6595BD1}">
      <dsp:nvSpPr>
        <dsp:cNvPr id="0" name=""/>
        <dsp:cNvSpPr/>
      </dsp:nvSpPr>
      <dsp:spPr>
        <a:xfrm rot="19800000">
          <a:off x="2105381" y="931722"/>
          <a:ext cx="349129" cy="442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2112397" y="1046313"/>
        <a:ext cx="244390" cy="265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0E61F-24F1-4747-BBA8-BD553C35A081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82D95-E9FE-4027-8EC6-38B6A138C4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54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B672-C825-4379-90C8-07187CAADFC7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Markéta Školoudová, Bratislava 28. 5. 2022, VIII. společný kongres SGPS SLS a ČGPS ČLS JEP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8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EDB6-A8E0-4066-8D2C-58CCEE447EDD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Markéta Školoudová, Bratislava 28. 5. 2022, VIII. společný kongres SGPS SLS a ČGPS ČLS JEP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5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43F3-435C-4F66-A2F7-16818CDC222F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Markéta Školoudová, Bratislava 28. 5. 2022, VIII. společný kongres SGPS SLS a ČGPS ČLS JEP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4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76C4-D96A-4C84-88DD-8C4E6699FAD6}" type="datetime1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Markéta Školoudová, Bratislava 28. 5. 2022, VIII. společný kongres SGPS SLS a ČGPS ČLS JEP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0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4DF1-13F9-4095-849C-0D8A3D076249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Markéta Školoudová, Bratislava 28. 5. 2022, VIII. společný kongres SGPS SLS a ČGPS ČLS JEP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6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0210-AC6D-47A5-AF28-22DEFB39D898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Markéta Školoudová, Bratislava 28. 5. 2022, VIII. společný kongres SGPS SLS a ČGPS ČLS JEP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86B6-323B-46F8-A178-F34FE7E5E6C8}" type="datetime1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Markéta Školoudová, Bratislava 28. 5. 2022, VIII. společný kongres SGPS SLS a ČGPS ČLS JEP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5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A088-DC0B-4C8F-BD34-5EC604C36A43}" type="datetime1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Markéta Školoudová, Bratislava 28. 5. 2022, VIII. společný kongres SGPS SLS a ČGPS ČLS JEP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504A-77CD-421C-8D6E-4ECAE8EEDFF4}" type="datetime1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Markéta Školoudová, Bratislava 28. 5. 2022, VIII. společný kongres SGPS SLS a ČGPS ČLS JEP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1CFC21-125D-4944-84DE-F29B541274B9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Markéta Školoudová, Bratislava 28. 5. 2022, VIII. společný kongres SGPS SLS a ČGPS ČLS JEP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9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006B-7587-4D72-A60B-0CA703B9F30C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Markéta Školoudová, Bratislava 28. 5. 2022, VIII. společný kongres SGPS SLS a ČGPS ČLS JEP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EBDE36-2239-4A3C-BA53-3A0C53FAD15E}" type="datetime1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Markéta Školoudová, Bratislava 28. 5. 2022, VIII. společný kongres SGPS SLS a ČGPS ČLS JEP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16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A07E8-9DD6-4E06-A1B3-4B2B154E23EC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7596" y="1649588"/>
            <a:ext cx="10896808" cy="355882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300" b="1" dirty="0"/>
              <a:t>Sebepoškozování,</a:t>
            </a:r>
            <a:br>
              <a:rPr lang="cs-CZ" sz="5300" b="1" dirty="0"/>
            </a:br>
            <a:r>
              <a:rPr lang="cs-CZ" sz="5300" b="1" dirty="0"/>
              <a:t>kazuistika</a:t>
            </a:r>
            <a:br>
              <a:rPr lang="cs-CZ" sz="2700" b="1" dirty="0"/>
            </a:br>
            <a:br>
              <a:rPr lang="cs-CZ" sz="2700" b="1" dirty="0"/>
            </a:br>
            <a:br>
              <a:rPr lang="cs-CZ" sz="2700" b="1" dirty="0"/>
            </a:br>
            <a:br>
              <a:rPr lang="cs-CZ" sz="2700" b="1" dirty="0"/>
            </a:br>
            <a:r>
              <a:rPr lang="cs-CZ" sz="2700" b="1" dirty="0"/>
              <a:t>PhDr. Markéta Školoudová</a:t>
            </a:r>
            <a:br>
              <a:rPr lang="cs-CZ" sz="2700" b="1" dirty="0"/>
            </a:br>
            <a:br>
              <a:rPr lang="cs-CZ" sz="2700" b="1" dirty="0"/>
            </a:br>
            <a:r>
              <a:rPr lang="cs-CZ" sz="2700" b="1" dirty="0"/>
              <a:t>19. 3. 2024</a:t>
            </a:r>
            <a:br>
              <a:rPr lang="cs-CZ" sz="2700" b="1" dirty="0"/>
            </a:br>
            <a:br>
              <a:rPr lang="cs-CZ" sz="2700" b="1" dirty="0"/>
            </a:br>
            <a:r>
              <a:rPr lang="cs-CZ" sz="2700" b="1" dirty="0"/>
              <a:t>Dům tří přání/Metropolitní zdravotnický servis</a:t>
            </a:r>
            <a:br>
              <a:rPr lang="cs-CZ" sz="2700" b="1" dirty="0"/>
            </a:b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57F9AF-3DBB-9AE2-9B2E-0965C9218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414961"/>
            <a:ext cx="4822804" cy="365125"/>
          </a:xfrm>
        </p:spPr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78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B70DCAFC-A2DA-4933-96C6-0215DD80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Cyklus sebepoškozování</a:t>
            </a:r>
          </a:p>
        </p:txBody>
      </p:sp>
      <p:graphicFrame>
        <p:nvGraphicFramePr>
          <p:cNvPr id="13" name="Zástupný symbol pro obsah 12">
            <a:extLst>
              <a:ext uri="{FF2B5EF4-FFF2-40B4-BE49-F238E27FC236}">
                <a16:creationId xmlns:a16="http://schemas.microsoft.com/office/drawing/2014/main" id="{49417384-CB15-4668-8EBA-8D452FE302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18100" y="803275"/>
          <a:ext cx="628173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4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00DEA-0197-436C-859E-3CF5541B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Specifické znaky</a:t>
            </a:r>
            <a:br>
              <a:rPr lang="cs-CZ" dirty="0"/>
            </a:br>
            <a:r>
              <a:rPr lang="cs-CZ" dirty="0"/>
              <a:t>krizové intervence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74770B-838A-436D-96E9-856996EDB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okamžitá pomoc (první psychická pomoc)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redukce ohrožení (poskytnutí emocionální opory,</a:t>
            </a:r>
          </a:p>
          <a:p>
            <a:pPr marL="0" indent="0">
              <a:buNone/>
            </a:pPr>
            <a:r>
              <a:rPr lang="cs-CZ" dirty="0"/>
              <a:t>   zajištění pocitu bezpečí a důvěry)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ohraničení v čase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koncentrace na aktuálně vzniklou situaci (tady a teď)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intenzivní kontakt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strukturovaný, aktivní přístup (trpělivé, empatické naslouchání)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direktivní zásah interventa (v případě ohrožení zdraví či života)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AF3F82-6965-4D96-8C64-C3FC0065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4AF82C1-2FBD-4F67-92E6-8BAFF1508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592" y="0"/>
            <a:ext cx="5442408" cy="493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3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6FA94A-C809-3C6E-D282-98AF3D8A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 krizové intervence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EDB0EB-D2BE-425B-6117-07582E936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857" y="1855161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poskytnutí emocionální podpory a pocitu bezpečí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usnadnění komunikace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podpora ventilace emocí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konfrontace s realitou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identifikace nejdůležitějšího problému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mobilizace zdrojů pomoci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využití efektivních adaptačních mechanismů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43E9D8-07F2-EA0B-FC38-5215E1AAC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7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56A233-80F5-4646-BCFC-291A2667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Následné intervence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1E5A23-9B4A-417D-881C-FB2B2A513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rozhovor o zdrojích zátěže, způsobech zvládání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individualizovaný rozbor strategií zvládání stresu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zajištění návazné péče (mít k dispozici kontakty)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pečlivá diferenciální klinicko-psychologická diagnostika </a:t>
            </a:r>
            <a:r>
              <a:rPr lang="cs-CZ" dirty="0"/>
              <a:t>k vyloučení závažnějších problémů (disharmonický vývoj osobnosti, hraniční porucha osobnosti, psychotické poruchy apod.)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sebepoškozování při vyloučení závažnějších problémů můžeme chápat jako naučené chování (zlozvyk), které lze principy </a:t>
            </a:r>
            <a:r>
              <a:rPr lang="cs-CZ" dirty="0" err="1"/>
              <a:t>protipodmiňování</a:t>
            </a:r>
            <a:r>
              <a:rPr lang="cs-CZ" dirty="0"/>
              <a:t> odnaučit, nebo nahradit neškodlivou alternativou (např. mačkání posilovacího kolečka, rotace meditačních kuliček v dlani…).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velmi výhodný může být </a:t>
            </a:r>
            <a:r>
              <a:rPr lang="cs-CZ" b="1" dirty="0"/>
              <a:t>nácvik relaxačních cvičení </a:t>
            </a:r>
            <a:r>
              <a:rPr lang="cs-CZ" dirty="0"/>
              <a:t>spojený s vizualizací úspěchu v nadcházející obávané situaci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terapeutické intervence musí být uzpůsobeny konkrétnímu případu bez možnosti paušalizovat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pl-PL" dirty="0"/>
              <a:t> </a:t>
            </a:r>
            <a:r>
              <a:rPr lang="pl-PL" b="1" dirty="0"/>
              <a:t>spolupráce s psychiatrickou ambulancí a farmakoterapie</a:t>
            </a:r>
            <a:endParaRPr lang="cs-CZ" b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3BB3152-459A-4AE3-AB1D-6DD9CAAB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2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2EEF8-7157-A6C0-A13F-9E6059F7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 jako krizový intervent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58E8F4-0AC9-7CE9-712C-0D053F89D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buďte klidní, pevní, oceňujte, buďte trpěliví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vytvořte bezpečný prostor (věří nám, nebojí se, nemá obavy, že ho podrazíme, devalvujeme)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respektujte individualitu, tempo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buďte autentičtí, komunikujte jasně, srozumitelně, citlivě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informujte kdo jste, co můžete poskytnout, neslibujte co nelze splnit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nezlehčujte, nemoralizujte, nepoučujte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mapujte aktuální stav, zranění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hledejte zdroje – nabídněte kontakty, na které se může obrátit, zkuste se domluvit, do kdy tento krok udělá, získejte rodiče pro společné řešení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respektujte hranice žáka a své odbornosti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vytvořte krizový plán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FD67229-7DC9-E184-5AC1-9259D983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7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1F9736-C1A8-4238-977E-B2845311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tím?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AD3822-43DB-4FD4-BB98-259319A93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Největší chuť ublížit si trvá 20-30 minut</a:t>
            </a:r>
          </a:p>
          <a:p>
            <a:endParaRPr lang="cs-CZ" b="1" dirty="0"/>
          </a:p>
          <a:p>
            <a:r>
              <a:rPr lang="cs-CZ" b="1" dirty="0"/>
              <a:t>Aktivity rozdělené podle emoce, vytvoř si vlastní seznam</a:t>
            </a:r>
          </a:p>
          <a:p>
            <a:endParaRPr lang="cs-CZ" b="1" dirty="0"/>
          </a:p>
          <a:p>
            <a:r>
              <a:rPr lang="cs-CZ" b="1" dirty="0"/>
              <a:t>Práce s dechem </a:t>
            </a:r>
            <a:r>
              <a:rPr lang="cs-CZ" dirty="0"/>
              <a:t>Posaď se a opři si záda, nohy pevně na zem.</a:t>
            </a:r>
          </a:p>
          <a:p>
            <a:r>
              <a:rPr lang="cs-CZ" dirty="0"/>
              <a:t>                              Výdech, chvilku počkej a znovu se nadechni až budeš chtít.</a:t>
            </a:r>
          </a:p>
          <a:p>
            <a:r>
              <a:rPr lang="cs-CZ" dirty="0"/>
              <a:t>                              Nádech, chvilku počkej a vydechni po chvilce.</a:t>
            </a:r>
          </a:p>
          <a:p>
            <a:r>
              <a:rPr lang="cs-CZ" dirty="0"/>
              <a:t>Proces opakuj dokud je potřeba.</a:t>
            </a:r>
          </a:p>
          <a:p>
            <a:endParaRPr lang="cs-CZ" b="1" dirty="0"/>
          </a:p>
          <a:p>
            <a:r>
              <a:rPr lang="cs-CZ" dirty="0"/>
              <a:t> </a:t>
            </a:r>
            <a:endParaRPr lang="cs-CZ" b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5A5F02-AE20-4D45-B53F-B58F8B1F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F362CF7-5D4A-49FB-ADCC-1C8DCDA1D13F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07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FAC2F-F6C4-41C3-AC81-E413B7D9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tím?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DFFB00-8D4B-4CB6-AB9B-44C6577F3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Práce se smysly – nemůžu se na nic soustředit</a:t>
            </a:r>
          </a:p>
          <a:p>
            <a:endParaRPr lang="cs-CZ" b="1" dirty="0"/>
          </a:p>
          <a:p>
            <a:r>
              <a:rPr lang="cs-CZ" b="1" dirty="0"/>
              <a:t>Zrak</a:t>
            </a:r>
            <a:r>
              <a:rPr lang="cs-CZ" dirty="0"/>
              <a:t> - vyber si jednu barvu, rozhlédni se a pojmenuj 5 věcí v dané barvě</a:t>
            </a:r>
          </a:p>
          <a:p>
            <a:r>
              <a:rPr lang="cs-CZ" b="1" dirty="0"/>
              <a:t>Sluch - p</a:t>
            </a:r>
            <a:r>
              <a:rPr lang="cs-CZ" dirty="0"/>
              <a:t>ojmenuj 4 věci, které slyšíš</a:t>
            </a:r>
          </a:p>
          <a:p>
            <a:r>
              <a:rPr lang="cs-CZ" b="1" dirty="0"/>
              <a:t>Hmat - d</a:t>
            </a:r>
            <a:r>
              <a:rPr lang="cs-CZ" dirty="0"/>
              <a:t>otkni se 3 věcí kolem a pojmenuj strukturu</a:t>
            </a:r>
          </a:p>
          <a:p>
            <a:r>
              <a:rPr lang="cs-CZ" b="1" dirty="0"/>
              <a:t>Čich</a:t>
            </a:r>
            <a:r>
              <a:rPr lang="cs-CZ" dirty="0"/>
              <a:t> - zaměř se na čich a pojmenuj 2 čichové vjemy</a:t>
            </a:r>
          </a:p>
          <a:p>
            <a:r>
              <a:rPr lang="cs-CZ" b="1" dirty="0"/>
              <a:t>Chuť - p</a:t>
            </a:r>
            <a:r>
              <a:rPr lang="cs-CZ" dirty="0"/>
              <a:t>ojmenuj 1 chuť, kterou nyní máš v ústech</a:t>
            </a:r>
          </a:p>
          <a:p>
            <a:endParaRPr lang="cs-CZ" dirty="0"/>
          </a:p>
          <a:p>
            <a:r>
              <a:rPr lang="cs-CZ" dirty="0"/>
              <a:t>Anebo vyber si předmět a podrobně ho popiš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AC01C8E-1DBF-4542-95D6-CB3A254B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FFD2C-38F2-4D12-92FC-09129809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tím?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19C69F-3EFE-4764-B528-5ECE5AF13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Cítím hněv, nespokojenost, neklid</a:t>
            </a:r>
          </a:p>
          <a:p>
            <a:pPr algn="ctr"/>
            <a:r>
              <a:rPr lang="cs-CZ" b="1" dirty="0"/>
              <a:t>Bouchej do polštáře</a:t>
            </a:r>
            <a:endParaRPr lang="cs-CZ" dirty="0"/>
          </a:p>
          <a:p>
            <a:pPr algn="ctr"/>
            <a:r>
              <a:rPr lang="cs-CZ" b="1" dirty="0"/>
              <a:t>Dupej</a:t>
            </a:r>
            <a:r>
              <a:rPr lang="cs-CZ" dirty="0"/>
              <a:t> </a:t>
            </a:r>
          </a:p>
          <a:p>
            <a:pPr algn="ctr"/>
            <a:r>
              <a:rPr lang="cs-CZ" b="1" dirty="0"/>
              <a:t>Zlom klacek</a:t>
            </a:r>
            <a:endParaRPr lang="cs-CZ" dirty="0"/>
          </a:p>
          <a:p>
            <a:pPr algn="ctr"/>
            <a:r>
              <a:rPr lang="cs-CZ" b="1" dirty="0"/>
              <a:t>Trhej</a:t>
            </a:r>
            <a:endParaRPr lang="cs-CZ" dirty="0"/>
          </a:p>
          <a:p>
            <a:pPr algn="ctr"/>
            <a:r>
              <a:rPr lang="cs-CZ" b="1" dirty="0"/>
              <a:t>Něčím hoď</a:t>
            </a:r>
            <a:endParaRPr lang="cs-CZ" dirty="0"/>
          </a:p>
          <a:p>
            <a:pPr algn="ctr"/>
            <a:r>
              <a:rPr lang="cs-CZ" b="1" dirty="0"/>
              <a:t>Pusť si</a:t>
            </a:r>
            <a:r>
              <a:rPr lang="cs-CZ" dirty="0"/>
              <a:t> dynamickou </a:t>
            </a:r>
            <a:r>
              <a:rPr lang="cs-CZ" b="1" dirty="0"/>
              <a:t>hudbu a tancuj</a:t>
            </a:r>
            <a:endParaRPr lang="cs-CZ" dirty="0"/>
          </a:p>
          <a:p>
            <a:pPr algn="ctr"/>
            <a:r>
              <a:rPr lang="cs-CZ" b="1" dirty="0"/>
              <a:t>Hýbej se</a:t>
            </a:r>
            <a:endParaRPr lang="cs-CZ" dirty="0"/>
          </a:p>
          <a:p>
            <a:pPr algn="ctr"/>
            <a:r>
              <a:rPr lang="cs-CZ" dirty="0"/>
              <a:t>Doma se zase můžeš </a:t>
            </a:r>
            <a:r>
              <a:rPr lang="cs-CZ" b="1" dirty="0"/>
              <a:t>pustit do uklízení</a:t>
            </a:r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683D652-76C5-40FA-8BAA-28D50FEC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A315D-2510-4DD3-A04A-5491224D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tím?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E22E16-8845-4D5F-B7C9-5FA6A29B0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Je mi smutno. Chce se mi plakat. Cítím depresi a slabost</a:t>
            </a:r>
          </a:p>
          <a:p>
            <a:endParaRPr lang="pl-PL" b="1" dirty="0"/>
          </a:p>
          <a:p>
            <a:r>
              <a:rPr lang="cs-CZ" dirty="0"/>
              <a:t>Dopřej si </a:t>
            </a:r>
            <a:r>
              <a:rPr lang="cs-CZ" b="1" dirty="0"/>
              <a:t>teplou koupel</a:t>
            </a:r>
            <a:r>
              <a:rPr lang="cs-CZ" dirty="0"/>
              <a:t>. Vyber si přísadu, která ti dělá dobře (pěna, koupelová sůl) a vnímej teplo a další příjemné tělesné pocity.</a:t>
            </a:r>
          </a:p>
          <a:p>
            <a:r>
              <a:rPr lang="cs-CZ" b="1" dirty="0"/>
              <a:t>Zalez si do postele</a:t>
            </a:r>
            <a:r>
              <a:rPr lang="cs-CZ" dirty="0"/>
              <a:t> s příjemnou knížkou </a:t>
            </a:r>
            <a:r>
              <a:rPr lang="cs-CZ" b="1" dirty="0"/>
              <a:t>a odpočívej</a:t>
            </a:r>
            <a:r>
              <a:rPr lang="cs-CZ" dirty="0"/>
              <a:t>. </a:t>
            </a:r>
          </a:p>
          <a:p>
            <a:r>
              <a:rPr lang="cs-CZ" b="1" dirty="0"/>
              <a:t>Pusť si</a:t>
            </a:r>
            <a:r>
              <a:rPr lang="cs-CZ" dirty="0"/>
              <a:t> uklidňující </a:t>
            </a:r>
            <a:r>
              <a:rPr lang="cs-CZ" b="1" dirty="0"/>
              <a:t>hudbu</a:t>
            </a:r>
            <a:r>
              <a:rPr lang="cs-CZ" dirty="0"/>
              <a:t>. </a:t>
            </a:r>
          </a:p>
          <a:p>
            <a:r>
              <a:rPr lang="cs-CZ" b="1" dirty="0"/>
              <a:t>Namaž se krémem</a:t>
            </a:r>
            <a:r>
              <a:rPr lang="cs-CZ" dirty="0"/>
              <a:t>. </a:t>
            </a:r>
          </a:p>
          <a:p>
            <a:r>
              <a:rPr lang="cs-CZ" b="1" dirty="0"/>
              <a:t>Připrav si jídlo</a:t>
            </a:r>
            <a:endParaRPr lang="cs-CZ" dirty="0"/>
          </a:p>
          <a:p>
            <a:r>
              <a:rPr lang="cs-CZ" b="1" dirty="0"/>
              <a:t>Zavolej kamarádovi nebo kamarádce</a:t>
            </a:r>
            <a:r>
              <a:rPr lang="cs-CZ" dirty="0"/>
              <a:t> a popovídej si o něčem příjemném.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7808C3-B7BD-4241-9514-791ABF03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2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F6C9F-6B7F-4953-96A6-CE5BAD1E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tím?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BBB6C0-A3A2-44FA-81CF-D5252A9AB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Necítím nic. Maximálně prázdno. </a:t>
            </a:r>
            <a:r>
              <a:rPr lang="cs-CZ" b="1" dirty="0" err="1"/>
              <a:t>Nereálno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Můžeš vzít</a:t>
            </a:r>
            <a:r>
              <a:rPr lang="cs-CZ" dirty="0"/>
              <a:t> z mrazáku </a:t>
            </a:r>
            <a:r>
              <a:rPr lang="cs-CZ" b="1" dirty="0"/>
              <a:t>kostku ledu</a:t>
            </a:r>
            <a:r>
              <a:rPr lang="cs-CZ" dirty="0"/>
              <a:t>, nechat ji rozpouštět na dlani, vnímat chlad, na chvíli ji odložit, a pak na 3 doby stisknout.</a:t>
            </a:r>
          </a:p>
          <a:p>
            <a:r>
              <a:rPr lang="cs-CZ" b="1" dirty="0"/>
              <a:t>Čichni si k něčemu aromatickému</a:t>
            </a:r>
          </a:p>
          <a:p>
            <a:r>
              <a:rPr lang="cs-CZ" b="1" dirty="0"/>
              <a:t>Soustřeď se na svůj dech</a:t>
            </a:r>
            <a:r>
              <a:rPr lang="cs-CZ" dirty="0"/>
              <a:t>.</a:t>
            </a:r>
          </a:p>
          <a:p>
            <a:r>
              <a:rPr lang="cs-CZ" dirty="0"/>
              <a:t>Máš možnost </a:t>
            </a:r>
            <a:r>
              <a:rPr lang="cs-CZ" b="1" dirty="0"/>
              <a:t>jít do sprchy</a:t>
            </a:r>
            <a:r>
              <a:rPr lang="cs-CZ" dirty="0"/>
              <a:t>? Osprchuj se vlažnou vodou a použij mycí gel. 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24B00E-BFDF-4064-81CE-3D66763C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48CC7-15A2-59B7-7D29-11AEC3A4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sdělení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AC278A-F8E5-717D-91A0-FE3B24B49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  <a:p>
            <a:r>
              <a:rPr lang="cs-CZ" dirty="0"/>
              <a:t>Příčiny</a:t>
            </a:r>
          </a:p>
          <a:p>
            <a:r>
              <a:rPr lang="cs-CZ" dirty="0"/>
              <a:t>Odváděcí techniky</a:t>
            </a:r>
          </a:p>
          <a:p>
            <a:r>
              <a:rPr lang="cs-CZ" dirty="0"/>
              <a:t>Intervence</a:t>
            </a:r>
          </a:p>
          <a:p>
            <a:r>
              <a:rPr lang="cs-CZ" dirty="0"/>
              <a:t>Prevence</a:t>
            </a:r>
          </a:p>
          <a:p>
            <a:r>
              <a:rPr lang="cs-CZ" dirty="0"/>
              <a:t>Mýty</a:t>
            </a:r>
          </a:p>
          <a:p>
            <a:r>
              <a:rPr lang="cs-CZ" dirty="0"/>
              <a:t>Kazuistika 1, 2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336789-CF2E-5320-E83D-EAAAE4B1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0110B-BD76-4189-8408-F59486DB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tím?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640920-2B56-4CE3-AE28-FFCA381D3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Nedovedu se soustředit. Těkám</a:t>
            </a:r>
          </a:p>
          <a:p>
            <a:endParaRPr lang="cs-CZ" b="1" dirty="0"/>
          </a:p>
          <a:p>
            <a:r>
              <a:rPr lang="cs-CZ" b="1" dirty="0"/>
              <a:t>Zaměstnej něčím ruce</a:t>
            </a:r>
            <a:r>
              <a:rPr lang="cs-CZ" dirty="0"/>
              <a:t>. </a:t>
            </a:r>
          </a:p>
          <a:p>
            <a:r>
              <a:rPr lang="cs-CZ" dirty="0"/>
              <a:t>Vyber si </a:t>
            </a:r>
            <a:r>
              <a:rPr lang="cs-CZ" b="1" dirty="0"/>
              <a:t>jakýkoliv předmět</a:t>
            </a:r>
            <a:r>
              <a:rPr lang="cs-CZ" dirty="0"/>
              <a:t> a </a:t>
            </a:r>
            <a:r>
              <a:rPr lang="cs-CZ" b="1" dirty="0"/>
              <a:t>důkladně</a:t>
            </a:r>
            <a:r>
              <a:rPr lang="cs-CZ" dirty="0"/>
              <a:t> jej </a:t>
            </a:r>
            <a:r>
              <a:rPr lang="cs-CZ" b="1" dirty="0"/>
              <a:t>zanalyzuj</a:t>
            </a:r>
            <a:r>
              <a:rPr lang="cs-CZ" dirty="0"/>
              <a:t>..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236C27-404E-4171-8543-9C2C9AE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C898F-B430-4043-8EE6-8AAE82B1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Mýty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B5C032-5EA9-43F5-AE22-FF777028D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Sebepoškozování je neúspěšný pokus o sebevraždu.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Mnozí lidé vnímají sebepoškozování jako cestu ke zviditelnění.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Sebepoškozování je, když se někdo řeže.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Sebepoškozující se jedinci jsou beznadějné případy.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Ti, kteří se sebepoškozují, mohou kdykoliv přestat, když budou chtít.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Sebepoškozování je jen manipulace.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Sebepoškozování je jen volání o pozornost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8419A8-2853-4133-BBFC-9265F8506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6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02755-332B-41D0-AFCA-EBA5D441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5BD8E0-CD30-4BA0-9210-BC96FBB86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klíčové zejména rané fáze psychického vývoje (</a:t>
            </a:r>
            <a:r>
              <a:rPr lang="cs-CZ" dirty="0"/>
              <a:t>je potřeba rozvíjet vzájemně kladné vztahy mezi dítětem a pečujícími osobami, empatii rodičů k potřebám dítěte, zajistit možnost dlouhodobého vztahu alespoň s jednou pečující osobou)</a:t>
            </a:r>
          </a:p>
          <a:p>
            <a:r>
              <a:rPr lang="cs-CZ" b="1" dirty="0"/>
              <a:t>minimalizovat negativní jevy</a:t>
            </a:r>
            <a:r>
              <a:rPr lang="cs-CZ" dirty="0"/>
              <a:t>, které mohou být spojeny s podnětovou nebo emoční deprivací, zabezpečit dostatek smysluplných podnětů a činností pro přiměřený rozvoj a budovat emočně kladné a láskyplné mezilidské vztahy</a:t>
            </a:r>
          </a:p>
          <a:p>
            <a:r>
              <a:rPr lang="cs-CZ" dirty="0"/>
              <a:t>obecně faktory, které podporují </a:t>
            </a:r>
            <a:r>
              <a:rPr lang="cs-CZ" b="1" dirty="0"/>
              <a:t>zdravý životní styl </a:t>
            </a:r>
            <a:r>
              <a:rPr lang="cs-CZ" dirty="0"/>
              <a:t>a podporují zralé způsoby zvládání psychické zátěže (stresu), např. adaptivní vybití napětí ve sportu, pohybové činnosti, koníčcích, zájmech, kontaktu s dobrými přáteli, rozvoj optimismu, humoru, schopnosti </a:t>
            </a:r>
            <a:r>
              <a:rPr lang="cs-CZ" dirty="0" err="1"/>
              <a:t>sebepodpory</a:t>
            </a:r>
            <a:r>
              <a:rPr lang="cs-CZ" dirty="0"/>
              <a:t> a </a:t>
            </a:r>
            <a:r>
              <a:rPr lang="cs-CZ" dirty="0" err="1"/>
              <a:t>sebeocenění</a:t>
            </a:r>
            <a:endParaRPr lang="cs-CZ" dirty="0"/>
          </a:p>
          <a:p>
            <a:r>
              <a:rPr lang="cs-CZ" b="1" dirty="0"/>
              <a:t>posilování funkcí rodiny</a:t>
            </a:r>
            <a:r>
              <a:rPr lang="cs-CZ" dirty="0"/>
              <a:t>, kladných vztahů rodič-dítě</a:t>
            </a:r>
          </a:p>
          <a:p>
            <a:r>
              <a:rPr lang="cs-CZ" dirty="0"/>
              <a:t>rozpoznání tzv. </a:t>
            </a:r>
            <a:r>
              <a:rPr lang="cs-CZ" i="1" dirty="0"/>
              <a:t>prodromálních příznaků</a:t>
            </a:r>
            <a:r>
              <a:rPr lang="cs-CZ" dirty="0"/>
              <a:t> schizofrenie, které se manifestují před plnou manifestací psychotické ataky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5A4ACE-3579-4EBF-8094-850388E7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BB419-0F3F-4BDC-A03B-D730954D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BC670D-0B74-47D4-A08B-056E5CC6A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třídní </a:t>
            </a:r>
            <a:r>
              <a:rPr lang="cs-CZ" b="1" dirty="0"/>
              <a:t>učitel pozoroval </a:t>
            </a:r>
            <a:r>
              <a:rPr lang="cs-CZ" dirty="0"/>
              <a:t>u studentky </a:t>
            </a:r>
            <a:r>
              <a:rPr lang="cs-CZ" b="1" dirty="0"/>
              <a:t>změnu</a:t>
            </a:r>
            <a:r>
              <a:rPr lang="cs-CZ" dirty="0"/>
              <a:t> -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časté polehávání, spaní na lavici, interakci s vrstevníky spíše impulsivní (vztek)</a:t>
            </a:r>
          </a:p>
          <a:p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dívka uzavřená spíše do sebe</a:t>
            </a:r>
          </a:p>
          <a:p>
            <a:r>
              <a:rPr lang="cs-CZ" dirty="0"/>
              <a:t>s prospěchem problémy neměla</a:t>
            </a:r>
          </a:p>
          <a:p>
            <a:r>
              <a:rPr lang="cs-CZ" dirty="0"/>
              <a:t>učitel se na </a:t>
            </a:r>
            <a:r>
              <a:rPr lang="cs-CZ" b="1" dirty="0"/>
              <a:t>základě pozorování změny rozhodl v bezpečném prostředí s dívkou promluvit</a:t>
            </a:r>
          </a:p>
          <a:p>
            <a:r>
              <a:rPr lang="cs-CZ" dirty="0"/>
              <a:t>byl trpělivý, 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postupem času se dívka učiteli otevřela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a učitel zjistil, že dívku trápí rodinná situace, sebevražedné myšlenky a sebepoškozování</a:t>
            </a:r>
          </a:p>
          <a:p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po domluvě s ní zavolali společně do našeho krizového centra</a:t>
            </a:r>
          </a:p>
          <a:p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byla domluvena první konzultace, kam ji učitel doprovodil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0D2F32-2368-4B45-BCF2-F4F3E999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1E713-BC49-469B-B5E6-488131B2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72183D-9D76-4F06-9E9D-814D22353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dívka si přála vystupovat v anonymitě, nechtěla, aby o tom věděla matka</a:t>
            </a:r>
          </a:p>
          <a:p>
            <a:pPr marL="0" indent="0">
              <a:buNone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v našem krizovém centru jsme s dívkou konzultovali 5x</a:t>
            </a:r>
          </a:p>
          <a:p>
            <a:pPr marL="0" indent="0">
              <a:buNone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učitel dobře vyhodnotil závažnost situace a pomohl dívce hledat navazující péči</a:t>
            </a:r>
          </a:p>
          <a:p>
            <a:pPr marL="0" indent="0">
              <a:buNone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na základě našeho doporučení kontaktovat OSPOD, začal řešit situaci s metodikem prevence a matkou</a:t>
            </a:r>
          </a:p>
          <a:p>
            <a:pPr marL="0" indent="0">
              <a:buNone/>
            </a:pP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C81426-D4AC-4A42-8483-A426D6C3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00EB0-8944-49A2-9EFD-36A831A5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45FE13-B191-47E1-8B7E-99C65FF41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200" dirty="0"/>
              <a:t>Honza, 14 let, v pěstounské péči</a:t>
            </a:r>
          </a:p>
          <a:p>
            <a:r>
              <a:rPr lang="cs-CZ" sz="2200" dirty="0"/>
              <a:t>Delší dobu útěky z domova, krádeže, sebepoškozování</a:t>
            </a:r>
          </a:p>
          <a:p>
            <a:r>
              <a:rPr lang="cs-CZ" sz="2200" dirty="0"/>
              <a:t>Přichází s pěstouny do krizového centra</a:t>
            </a:r>
          </a:p>
          <a:p>
            <a:r>
              <a:rPr lang="cs-CZ" sz="2200" dirty="0"/>
              <a:t>U všech patrné vyčerpání ze situace, velmi dobře navázané vztahy, mají se rádi</a:t>
            </a:r>
          </a:p>
          <a:p>
            <a:r>
              <a:rPr lang="cs-CZ" sz="2200" dirty="0"/>
              <a:t>Využili nabídku pobytu Honzy v krizovém centru  (v max. délce 4 týdnů) s možností víkendových propustek</a:t>
            </a:r>
          </a:p>
          <a:p>
            <a:r>
              <a:rPr lang="cs-CZ" sz="2200" dirty="0"/>
              <a:t>Honza poměrně lehce navazoval vztahy s pracovníky krizového centra, snažil</a:t>
            </a:r>
            <a:r>
              <a:rPr lang="it-IT" sz="2200" dirty="0"/>
              <a:t>se testovat hranice a mít věci pod svou</a:t>
            </a:r>
            <a:r>
              <a:rPr lang="cs-CZ" sz="2200" dirty="0"/>
              <a:t>kontrolou. </a:t>
            </a:r>
          </a:p>
          <a:p>
            <a:r>
              <a:rPr lang="cs-CZ" sz="2200" dirty="0"/>
              <a:t>Pravidla pobytu však přijal v pravidelných konzultacích se svým klíčovým krizovým pracovníkem začal pracovat na prozkoumávání svého vnitřního světa, začal hledat způsoby, jak zmírňovat svou úzkost, se kterou si nevěděl rady</a:t>
            </a:r>
          </a:p>
          <a:p>
            <a:r>
              <a:rPr lang="cs-CZ" sz="2200" dirty="0"/>
              <a:t>Společně pak vytvořili krizový plán svépomoci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08A4CE-1C49-470A-A436-31D91B47C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E2969-3EF0-4F06-81FE-7F9369EA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2272F4-30F9-439B-BB9C-C9A8179C2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Využíval propustku na víkendové pobyty, avšak snažil se užít vše, co přes týden nestihl – utíkal, rodiče ho s obavami hledali,…</a:t>
            </a:r>
          </a:p>
          <a:p>
            <a:r>
              <a:rPr lang="cs-CZ" dirty="0"/>
              <a:t>Nedařilo se vymyslet a uskutečnit společnou aktivitu mezi rodiči a synem</a:t>
            </a:r>
          </a:p>
          <a:p>
            <a:r>
              <a:rPr lang="cs-CZ" dirty="0"/>
              <a:t>Ukázalo se, že Honzovo sebepoškozování pokračuje ve chvíli, kdy ho trápí, že rodiče </a:t>
            </a:r>
            <a:r>
              <a:rPr lang="pt-BR" dirty="0"/>
              <a:t>zklamal a má obavy, že se budou zlobit</a:t>
            </a:r>
            <a:endParaRPr lang="cs-CZ" dirty="0"/>
          </a:p>
          <a:p>
            <a:r>
              <a:rPr lang="cs-CZ" dirty="0"/>
              <a:t>Pobyt v krizovém centru Honza na své přání předčasně ukončil</a:t>
            </a:r>
          </a:p>
          <a:p>
            <a:r>
              <a:rPr lang="cs-CZ" dirty="0"/>
              <a:t>došlo na první pohled jen k malým pokrokům, např. v tom, že když Honza utekl, </a:t>
            </a:r>
            <a:r>
              <a:rPr lang="pt-BR" dirty="0"/>
              <a:t>měl s sebou mobil a odpovídal na SMS</a:t>
            </a:r>
            <a:r>
              <a:rPr lang="cs-CZ" dirty="0"/>
              <a:t> zprávy rodičů</a:t>
            </a:r>
          </a:p>
          <a:p>
            <a:r>
              <a:rPr lang="cs-CZ" dirty="0"/>
              <a:t>Rodiče s Honzou vyhledali psychiatra, úprava medikace</a:t>
            </a:r>
          </a:p>
          <a:p>
            <a:r>
              <a:rPr lang="cs-CZ" dirty="0"/>
              <a:t>Rodiče vyhledali pro Honzu psychoterapeuta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7476749-0C71-46D9-8BAD-A9D8EE95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6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E76D8-51E7-49F3-BC72-BE833A7A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7A0338-B83E-4568-8995-761D5BF23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Rodiče vyhledali organizaci s podpůrnou skupinou pro rodiče</a:t>
            </a:r>
          </a:p>
          <a:p>
            <a:endParaRPr lang="cs-CZ" dirty="0"/>
          </a:p>
          <a:p>
            <a:r>
              <a:rPr lang="cs-CZ" dirty="0"/>
              <a:t>Cesta Honzy a jeho rodičů je otevřená a mají před sebou ještě mnoho úkolů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9A81044-EB65-4911-A6BE-670DE8E5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8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7DBE90-A96F-4466-918B-11D87978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Je sebepoškozování dětí a mladých lidí jen fenoménem současné doby?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656BEA-9B02-4ADD-8E4A-5CC8F4EAA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neexistuje jednoznačná odpověď</a:t>
            </a:r>
          </a:p>
          <a:p>
            <a:endParaRPr lang="cs-CZ" dirty="0"/>
          </a:p>
          <a:p>
            <a:r>
              <a:rPr lang="cs-CZ" dirty="0"/>
              <a:t>děti a mladí lidé jsou jedním z nejcitlivějších článků v řetízcích mezilidských vztahů</a:t>
            </a:r>
          </a:p>
          <a:p>
            <a:endParaRPr lang="cs-CZ" dirty="0"/>
          </a:p>
          <a:p>
            <a:r>
              <a:rPr lang="cs-CZ" dirty="0"/>
              <a:t>je důležité věnovat jim pozornost, čas a péči, být otevření, pravdiví, láskyplní a přijímající,</a:t>
            </a:r>
          </a:p>
          <a:p>
            <a:r>
              <a:rPr lang="cs-CZ" dirty="0"/>
              <a:t>zároveň však srozumitelní a důslední, zajímat se a hledat, co potřebují, a to dříve,</a:t>
            </a:r>
          </a:p>
          <a:p>
            <a:r>
              <a:rPr lang="cs-CZ" dirty="0"/>
              <a:t>než dojde k sebepoškozování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E05250-E192-4D77-A877-3D48D7E9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B96F2-29E7-4843-8BE0-B9CD2882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0D9D68D-2046-461C-8BE3-7D381FE0F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  <p:pic>
        <p:nvPicPr>
          <p:cNvPr id="13" name="Zástupný symbol pro obsah 12">
            <a:extLst>
              <a:ext uri="{FF2B5EF4-FFF2-40B4-BE49-F238E27FC236}">
                <a16:creationId xmlns:a16="http://schemas.microsoft.com/office/drawing/2014/main" id="{557B3333-FBB9-4858-B679-86FECE6BD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7673" y="1955678"/>
            <a:ext cx="613761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2A66E-EDD2-4B68-8FD1-D9902B70E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sebepoškozování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8FF796-9A1D-E758-5C11-46A41CF26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úmyslné poranění bez vědomého a cíleného záměru zemřít, způsobené jedincem na vlastním</a:t>
            </a:r>
          </a:p>
          <a:p>
            <a:pPr marL="0" indent="0">
              <a:buNone/>
            </a:pPr>
            <a:r>
              <a:rPr lang="cs-CZ" dirty="0"/>
              <a:t>   těle, jehož důsledkem je poškození tělesné integrity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široká škála forem různé intenzity, nejčastěji vztahující se k vnějšímu tělesnému schématu</a:t>
            </a:r>
          </a:p>
          <a:p>
            <a:pPr marL="0" indent="0">
              <a:buNone/>
            </a:pPr>
            <a:r>
              <a:rPr lang="cs-CZ" dirty="0"/>
              <a:t>   pořezání kůže zápěstí, paží, nohou, břicha, vnitřní strany stehen, škrábání kůže do krve, pálení </a:t>
            </a:r>
          </a:p>
          <a:p>
            <a:pPr marL="0" indent="0">
              <a:buNone/>
            </a:pPr>
            <a:r>
              <a:rPr lang="cs-CZ" dirty="0"/>
              <a:t>   (počet metod omezen pouze kreativitou jedince), snadno skryté oblasti těla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sebepoškozování není typicky sebevražedné chování (i když existuje možnost, že</a:t>
            </a:r>
          </a:p>
          <a:p>
            <a:pPr marL="0" indent="0">
              <a:buNone/>
            </a:pPr>
            <a:r>
              <a:rPr lang="cs-CZ" dirty="0"/>
              <a:t>   sebepoškozování může mít za následek život ohrožující poškození)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BEA9D7-E359-3496-0959-577DCB1E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388834"/>
            <a:ext cx="4822804" cy="365125"/>
          </a:xfrm>
        </p:spPr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9A2AC-DADC-D282-C9A4-5338780F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sebepoškozování jako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386750-8378-9DD7-96CB-63724F0E4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maladaptivní </a:t>
            </a:r>
            <a:r>
              <a:rPr lang="cs-CZ" dirty="0" err="1"/>
              <a:t>copingová</a:t>
            </a:r>
            <a:r>
              <a:rPr lang="cs-CZ" dirty="0"/>
              <a:t> strategie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jediná a poslední možnost sobě ulevit 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výskyt: častější u dívek (nejvíce v adolescentním věku)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92C7D0A-3DB2-554F-D7EA-DD50AC6A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62D240-82B4-FE95-DCD9-842FC0AF7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233" y="3857414"/>
            <a:ext cx="4679085" cy="24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20F71-BB18-4E53-A43A-4AB718A0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Sebepoškozování v klinické praxi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2AA208-700B-4C46-9488-89E73EB99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 nahlížení na sebepoškozování jako na komplexní problém (nikoli pouze jako izolovaný symptom)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 souvislosti v rámci individuální psychické reality i rodinného systému jsou obvykle propletené a </a:t>
            </a:r>
          </a:p>
          <a:p>
            <a:pPr marL="0" indent="0">
              <a:buNone/>
            </a:pPr>
            <a:r>
              <a:rPr lang="cs-CZ" dirty="0"/>
              <a:t>    komplexní, mix emocí a potíží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 nezdravý způsob, jak se jedinec vyrovnává s emočními problémy (jako je úzkost,</a:t>
            </a:r>
          </a:p>
          <a:p>
            <a:pPr marL="0" indent="0">
              <a:buNone/>
            </a:pPr>
            <a:r>
              <a:rPr lang="cs-CZ" dirty="0"/>
              <a:t>   smutek, stresující situace, hněv, frustrace bezmoc)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7F6F31-C4C7-B084-0B76-592E58AE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EA18E3B-70D0-1D5E-65D2-C5401AAB7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941" y="3126859"/>
            <a:ext cx="2530059" cy="34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7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BBD2CE-DCD6-3E3F-0DDB-7C0ACD844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DD839B-D2F2-5FCF-43BA-B477734B9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Většinou nebývá jedna příčina, možné příčiny: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obtížné zvládání emocí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nedostatečná komunikace s blízkými, dlouhodobé potlačování potřeb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prokázaný negativní vliv sociálních sítí (srovnávání života s „vyretušovanými profily“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tlak na výkon, přetížení, málo volného času, odpočinku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souvislost s duševním onemocněním, s </a:t>
            </a:r>
            <a:r>
              <a:rPr lang="cs-CZ" dirty="0" err="1"/>
              <a:t>postraumatickým</a:t>
            </a:r>
            <a:r>
              <a:rPr lang="cs-CZ" dirty="0"/>
              <a:t> stavem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8D9C187-DFB7-6C79-16A3-6349A9C4D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479" y="6492875"/>
            <a:ext cx="4822804" cy="365125"/>
          </a:xfrm>
        </p:spPr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7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83572-991B-7B2F-79E2-ACABF74F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052F9-0C53-7992-2584-A4377F3E9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Sebepoškozování jako snaha vyrovnat se zátěží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naučená forma chování, které je spojeno se zvládáním stresového období (</a:t>
            </a:r>
            <a:r>
              <a:rPr lang="cs-CZ" b="1" dirty="0"/>
              <a:t>bodání se  špendlíkem, škrábání kůže</a:t>
            </a:r>
            <a:r>
              <a:rPr lang="cs-CZ" dirty="0"/>
              <a:t>) – společným jmenovatelem je náročné životní období označované obvykle jako stres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sebepoškozování přináší úlevu z napětí, patrný je neuropsychologický mechanismus, kdy je pro psychiku komfortnější prožívat bolest fyzickou a na okamžik necítit bolest psychickou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dlouhodobé zraňování spouští kaskádu tvorby endogenních opiátů, které působí v našem mozku analgetickým a </a:t>
            </a:r>
            <a:r>
              <a:rPr lang="cs-CZ" dirty="0" err="1"/>
              <a:t>euforizujícím</a:t>
            </a:r>
            <a:r>
              <a:rPr lang="cs-CZ" dirty="0"/>
              <a:t> účinkem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typické: dívka, která často chodí s obvazem na zápěstí levé ruky, ve zkouškovém období prožívá  strach, bojí se neúspěchu, drtivou většinu tráví učením, má myšlenky na možné selhání, a to ji komplikuje soustředění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073D6B-2B68-1A0F-BF4D-3B0A0344B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8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2E1A87-A728-80BF-5A98-5A9D3DDED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89BDB6-E004-154B-E9F3-6389A444C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Sebepoškozování jako snaha vyplnit prázdnotu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sebepoškozování jako typický symptom u hraniční poruchy osobnosti </a:t>
            </a:r>
          </a:p>
          <a:p>
            <a:pPr marL="0" indent="0" algn="just">
              <a:buNone/>
            </a:pPr>
            <a:r>
              <a:rPr lang="cs-CZ" dirty="0"/>
              <a:t>typický pocit vnitřní prázdnoty, snaha vyplnit ho hledáním silných zážitků – </a:t>
            </a:r>
            <a:r>
              <a:rPr lang="cs-CZ" dirty="0">
                <a:solidFill>
                  <a:srgbClr val="141412"/>
                </a:solidFill>
                <a:latin typeface="Bitter"/>
              </a:rPr>
              <a:t>s</a:t>
            </a:r>
            <a:r>
              <a:rPr lang="cs-CZ" i="0" dirty="0">
                <a:solidFill>
                  <a:srgbClr val="141412"/>
                </a:solidFill>
                <a:effectLst/>
                <a:latin typeface="Bitter"/>
              </a:rPr>
              <a:t>e</a:t>
            </a:r>
            <a:r>
              <a:rPr lang="cs-CZ" i="0" dirty="0">
                <a:solidFill>
                  <a:srgbClr val="14141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bepoškozování   velmi častým způsobem, jak zaplnit pocit prázdnoty </a:t>
            </a:r>
          </a:p>
          <a:p>
            <a:pPr marL="0" indent="0" algn="just">
              <a:buNone/>
            </a:pPr>
            <a:r>
              <a:rPr lang="cs-CZ" i="1" dirty="0">
                <a:solidFill>
                  <a:srgbClr val="14141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 je lepší cítit se bolavá, než necítit vůbec nic, to hrozné prázdno uvnitř“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141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kern="0" dirty="0">
                <a:solidFill>
                  <a:srgbClr val="14141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Sebezraňování má obvykle </a:t>
            </a:r>
            <a:r>
              <a:rPr lang="cs-CZ" b="1" kern="0" dirty="0">
                <a:solidFill>
                  <a:srgbClr val="14141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charakter řezání se žiletkou nebo pálení se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kern="0" dirty="0">
                <a:solidFill>
                  <a:srgbClr val="14141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kern="0" dirty="0">
                <a:solidFill>
                  <a:srgbClr val="14141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Nejsou však neobvyklé ani formy, které představují přímý suicidální pokus</a:t>
            </a:r>
          </a:p>
          <a:p>
            <a:pPr marL="0" indent="0" algn="just">
              <a:buNone/>
            </a:pPr>
            <a:endParaRPr lang="cs-CZ" dirty="0">
              <a:solidFill>
                <a:srgbClr val="141412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dirty="0">
              <a:solidFill>
                <a:srgbClr val="141412"/>
              </a:solidFill>
              <a:latin typeface="Bitter"/>
            </a:endParaRPr>
          </a:p>
          <a:p>
            <a:pPr algn="just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AE91E1-2004-3F34-9020-44378313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8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C3B78-85AF-7F57-C0C4-EBBD5B55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1785A3-FFFA-D138-D372-B640B20EF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Sebepoškozování v kontextu ztráty kontaktu s realitou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spojeno s rozvojem psychotického onemocnění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sebepoškozování v souvislosti bludného myšlení, riziko vážného poškození až </a:t>
            </a:r>
            <a:r>
              <a:rPr lang="cs-CZ" dirty="0" err="1"/>
              <a:t>sebezabití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7B990FE-239C-411D-C0A7-8931247A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Ško</a:t>
            </a:r>
            <a:r>
              <a:rPr lang="cs-CZ" dirty="0" err="1"/>
              <a:t>loudová</a:t>
            </a:r>
            <a:r>
              <a:rPr lang="cs-CZ" dirty="0"/>
              <a:t>, Sebepoškozování, 19.3.2024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0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ektopické gravidity - čgps[20180607063232775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acne lokalizace GEU" id="{DEBD255A-FF7E-419F-9809-152315956CB9}" vid="{5F70CD32-546B-4972-BF19-1B0DF0543CC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7A5BF3701D4DF4F8141269B64ECFFA3" ma:contentTypeVersion="15" ma:contentTypeDescription="Vytvoří nový dokument" ma:contentTypeScope="" ma:versionID="bc48223e6444123d2f7f70209605b618">
  <xsd:schema xmlns:xsd="http://www.w3.org/2001/XMLSchema" xmlns:xs="http://www.w3.org/2001/XMLSchema" xmlns:p="http://schemas.microsoft.com/office/2006/metadata/properties" xmlns:ns3="8f9d85c6-8a10-4095-8a62-70cef3603ee7" xmlns:ns4="3f8f4372-47fc-46cf-a232-4e7f7f0006c4" targetNamespace="http://schemas.microsoft.com/office/2006/metadata/properties" ma:root="true" ma:fieldsID="738f9a0c9c2b0734e6c324ddf22f067d" ns3:_="" ns4:_="">
    <xsd:import namespace="8f9d85c6-8a10-4095-8a62-70cef3603ee7"/>
    <xsd:import namespace="3f8f4372-47fc-46cf-a232-4e7f7f0006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SystemTag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85c6-8a10-4095-8a62-70cef3603e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8f4372-47fc-46cf-a232-4e7f7f0006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f9d85c6-8a10-4095-8a62-70cef3603ee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B56057-6E43-470F-B55E-7D108E1411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85c6-8a10-4095-8a62-70cef3603ee7"/>
    <ds:schemaRef ds:uri="3f8f4372-47fc-46cf-a232-4e7f7f0006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B5C0AD-B0B9-4E25-944F-EA3EA3BFFD7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f9d85c6-8a10-4095-8a62-70cef3603ee7"/>
    <ds:schemaRef ds:uri="http://schemas.microsoft.com/office/infopath/2007/PartnerControls"/>
    <ds:schemaRef ds:uri="http://purl.org/dc/elements/1.1/"/>
    <ds:schemaRef ds:uri="3f8f4372-47fc-46cf-a232-4e7f7f0006c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8AFF67-E788-41F8-9C31-23345B05C5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Sablona olomouc</Template>
  <TotalTime>12630</TotalTime>
  <Words>2066</Words>
  <Application>Microsoft Office PowerPoint</Application>
  <PresentationFormat>Širokoúhlá obrazovka</PresentationFormat>
  <Paragraphs>248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Bitter</vt:lpstr>
      <vt:lpstr>Calibri</vt:lpstr>
      <vt:lpstr>Calibri Light</vt:lpstr>
      <vt:lpstr>Times New Roman</vt:lpstr>
      <vt:lpstr>Retrospektiva</vt:lpstr>
      <vt:lpstr>Sebepoškozování, kazuistika    PhDr. Markéta Školoudová  19. 3. 2024  Dům tří přání/Metropolitní zdravotnický servis </vt:lpstr>
      <vt:lpstr>Obsah sdělení</vt:lpstr>
      <vt:lpstr>Definice sebepoškozování </vt:lpstr>
      <vt:lpstr>sebepoškozování jako</vt:lpstr>
      <vt:lpstr>Sebepoškozování v klinické praxi</vt:lpstr>
      <vt:lpstr>Příčiny</vt:lpstr>
      <vt:lpstr>Nejčastější formy</vt:lpstr>
      <vt:lpstr>Nejčastější formy</vt:lpstr>
      <vt:lpstr>Nejčastější formy</vt:lpstr>
      <vt:lpstr>Cyklus sebepoškozování</vt:lpstr>
      <vt:lpstr>Specifické znaky krizové intervence</vt:lpstr>
      <vt:lpstr>Prvky krizové intervence</vt:lpstr>
      <vt:lpstr>Následné intervence</vt:lpstr>
      <vt:lpstr>Já jako krizový intervent</vt:lpstr>
      <vt:lpstr>Co s tím?</vt:lpstr>
      <vt:lpstr>Co s tím?</vt:lpstr>
      <vt:lpstr>Co s tím?</vt:lpstr>
      <vt:lpstr>Co s tím?</vt:lpstr>
      <vt:lpstr>Co s tím?</vt:lpstr>
      <vt:lpstr>Co s tím?</vt:lpstr>
      <vt:lpstr>Mýty</vt:lpstr>
      <vt:lpstr>Prevence</vt:lpstr>
      <vt:lpstr>Kazuistika 1</vt:lpstr>
      <vt:lpstr>Kazuistika 1</vt:lpstr>
      <vt:lpstr>Kazuistika 2</vt:lpstr>
      <vt:lpstr>Kazuistika 2</vt:lpstr>
      <vt:lpstr>Kazuistika 2</vt:lpstr>
      <vt:lpstr>Je sebepoškozování dětí a mladých lidí jen fenoménem současné doby?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Vzácné lokalizace ektopické gravidity diagnostika, management    Zdeněk Žižka, Jan Přáda, Pavel Calda    Gynekologicko-porodnická klinika 1. LF UK a VFN Praha</dc:title>
  <dc:creator>Školoudová Markéta, Mgr.</dc:creator>
  <cp:lastModifiedBy>Markéta Školoudová</cp:lastModifiedBy>
  <cp:revision>99</cp:revision>
  <dcterms:created xsi:type="dcterms:W3CDTF">2018-09-19T08:41:02Z</dcterms:created>
  <dcterms:modified xsi:type="dcterms:W3CDTF">2024-03-18T17:43:14Z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iteId">
    <vt:lpwstr>00000000-0000-0000-0000-000000000000</vt:lpwstr>
  </property>
  <property fmtid="{D5CDD505-2E9C-101B-9397-08002B2CF9AE}" pid="4" name="MSIP_Label_2063cd7f-2d21-486a-9f29-9c1683fdd175_Owner">
    <vt:lpwstr>103503@vfn.cz</vt:lpwstr>
  </property>
  <property fmtid="{D5CDD505-2E9C-101B-9397-08002B2CF9AE}" pid="5" name="MSIP_Label_2063cd7f-2d21-486a-9f29-9c1683fdd175_SetDate">
    <vt:lpwstr>2018-06-06T11:09:25.7110570Z</vt:lpwstr>
  </property>
  <property fmtid="{D5CDD505-2E9C-101B-9397-08002B2CF9AE}" pid="6" name="MSIP_Label_2063cd7f-2d21-486a-9f29-9c1683fdd175_Name">
    <vt:lpwstr>Veřejné</vt:lpwstr>
  </property>
  <property fmtid="{D5CDD505-2E9C-101B-9397-08002B2CF9AE}" pid="7" name="MSIP_Label_2063cd7f-2d21-486a-9f29-9c1683fdd175_Application">
    <vt:lpwstr>Microsoft Azure Information Protection</vt:lpwstr>
  </property>
  <property fmtid="{D5CDD505-2E9C-101B-9397-08002B2CF9AE}" pid="8" name="MSIP_Label_2063cd7f-2d21-486a-9f29-9c1683fdd175_Extended_MSFT_Method">
    <vt:lpwstr>Automatic</vt:lpwstr>
  </property>
  <property fmtid="{D5CDD505-2E9C-101B-9397-08002B2CF9AE}" pid="9" name="Sensitivity">
    <vt:lpwstr>Veřejné</vt:lpwstr>
  </property>
  <property fmtid="{D5CDD505-2E9C-101B-9397-08002B2CF9AE}" pid="10" name="ContentTypeId">
    <vt:lpwstr>0x01010057A5BF3701D4DF4F8141269B64ECFFA3</vt:lpwstr>
  </property>
</Properties>
</file>