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5143500" type="screen16x9"/>
  <p:notesSz cx="6858000" cy="9144000"/>
  <p:embeddedFontLst>
    <p:embeddedFont>
      <p:font typeface="Montserrat" panose="00000500000000000000" pitchFamily="2" charset="-18"/>
      <p:regular r:id="rId43"/>
      <p:bold r:id="rId44"/>
      <p:italic r:id="rId45"/>
      <p:boldItalic r:id="rId46"/>
    </p:embeddedFont>
    <p:embeddedFont>
      <p:font typeface="Montserrat SemiBold" panose="00000700000000000000" pitchFamily="2" charset="-18"/>
      <p:regular r:id="rId47"/>
      <p:bold r:id="rId48"/>
      <p:italic r:id="rId49"/>
      <p:boldItalic r:id="rId50"/>
    </p:embeddedFont>
    <p:embeddedFont>
      <p:font typeface="Nunito Sans" pitchFamily="2" charset="-18"/>
      <p:regular r:id="rId51"/>
      <p:bold r:id="rId52"/>
      <p:italic r:id="rId53"/>
      <p:boldItalic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02" d="100"/>
          <a:sy n="202" d="100"/>
        </p:scale>
        <p:origin x="624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ebevrazdy.cz/sebevrazda/#rizikove-faktory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sukl.cz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ukl.cz/leciva/zmena-zpusobu-vydeje-leciveho-pripravku-ataralgin-325-mg-130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83ac5742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představení</a:t>
            </a:r>
            <a:endParaRPr/>
          </a:p>
        </p:txBody>
      </p:sp>
      <p:sp>
        <p:nvSpPr>
          <p:cNvPr id="58" name="Google Shape;58;g283ac5742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8fb6d71f7c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cs"/>
              <a:t>Rozložení skupiny 10-12 let na chlapce a dívky - vývoj za posledních 12 let; stagnace</a:t>
            </a:r>
            <a:endParaRPr/>
          </a:p>
        </p:txBody>
      </p:sp>
      <p:sp>
        <p:nvSpPr>
          <p:cNvPr id="184" name="Google Shape;184;g28fb6d71f7c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c336be054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cs"/>
              <a:t>Dlouhodobě klesající trend (od 70. let 20.st, výkyv (vzestup) 2008-2013); muži si dlouhodobě až 4x častěji berou život. Klesající trend, stagnace/zvýšení v posledních dvou letech; v roce 2022 celkem 1302 osob, tj. více než 3 lidé denně; na silnici zemře v důsledku dopravní nehody ročně okolo 500 lidí</a:t>
            </a:r>
            <a:endParaRPr/>
          </a:p>
        </p:txBody>
      </p:sp>
      <p:sp>
        <p:nvSpPr>
          <p:cNvPr id="197" name="Google Shape;197;g2c336be054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8b5e6a43b4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Jiná optika - podíl na celkovém počtu úmrtí - u mladých v kategorii 15-24 každé čtvrté úmrtí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28b5e6a43b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8b5e6a43b4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Data o sebepoškozování - pouze z hospitalizací; nemusí být se záměrem sebevraždy; riziková skupina - dívky; počet hospitalizací pro záměrné sebepoškození na 100 000 obyvatel; riziková skupina - mladí, zejména ale dívky a mladé ženy</a:t>
            </a:r>
            <a:endParaRPr/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cs"/>
              <a:t>mix data, záměřne sebepoškození dohromady s pokusama o sebevraždu. Čistě sebepoškozování to není.. třeba to není Náš systém tohle neumíme rozlišit. Klinická zkušenost je stejná, TIS, učitelů → že narůstají čísla. </a:t>
            </a:r>
            <a:endParaRPr/>
          </a:p>
        </p:txBody>
      </p:sp>
      <p:sp>
        <p:nvSpPr>
          <p:cNvPr id="223" name="Google Shape;223;g28b5e6a43b4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8d3ae7821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cs"/>
              <a:t>nárůst výraznější u dívek</a:t>
            </a:r>
            <a:endParaRPr/>
          </a:p>
        </p:txBody>
      </p:sp>
      <p:sp>
        <p:nvSpPr>
          <p:cNvPr id="237" name="Google Shape;237;g28d3ae7821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8b5e6a43b4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28b5e6a43b4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8b5e6a43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rychle a stručně odprezentovat rizikové faktory (biologické a genetické faktory - např. impulzivita, deprese, citlivost na stres), říct, že se budeme věnovat více tomu, co se děje v prevenci a postupně to rozebereme; zmínit NAPPS!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NAPPS reaguje na neklesající míru sebevražednosti, kterou se ČR zavázala snižovat a absenci národní strategie prevence sebevražd. Cílem NAPPS je tedy přispět ke snižování sebevražednosti v České republice. Jedná se o první strategický dokument upravující oblast prevence sebevražedného jednání v České́ republice, který stanovuje konkrétní postupy pro naplňovaní jednotlivých strategických cílů ve formě specifických cílů a opatření. Akční plán zároveň dbá na systematické plánování a dlouhodobý horizont.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Prevence sebevražd je z povahy fenoménu multidisciplinární a zasahuje do mnoha sektorů, proto NAAPS </a:t>
            </a:r>
            <a:r>
              <a:rPr lang="c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vyžaduje </a:t>
            </a:r>
            <a:r>
              <a:rPr lang="c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dohled na plnění jednotlivých strategických cílů a zapojení mnoha sektorů současně. U konkrétních strategických, specifických cílů a opatření je uvedena zodpovědnost za jejich naplňování. Pro sledování úspěšnosti plnění cílů a opatření jsou stanoveny indikátory, které jsou průběžně vyhodnocovány.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228600" lvl="0" indent="-1841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Nunito Sans"/>
              <a:buChar char="●"/>
            </a:pPr>
            <a:r>
              <a:rPr lang="cs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Sebevražedné jednání je </a:t>
            </a:r>
            <a:r>
              <a:rPr lang="cs" b="1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komplikované</a:t>
            </a:r>
            <a:r>
              <a:rPr lang="cs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 a obvykle </a:t>
            </a:r>
            <a:r>
              <a:rPr lang="cs" b="1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není jen jedna příčina</a:t>
            </a:r>
            <a:r>
              <a:rPr lang="cs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 vedoucí k sebevraždě, spíše se jedná o kombinaci několika faktorů. Na úrovni společenského vývoje (nezaměstnanost, inflace, dostupnost služeb péče o duševní zdraví) a osobního well-beingu. </a:t>
            </a:r>
            <a:endParaRPr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0" indent="-1841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Nunito Sans"/>
              <a:buChar char="●"/>
            </a:pPr>
            <a:r>
              <a:rPr lang="cs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Mohou se spojit nepříjemné životní události se známými </a:t>
            </a:r>
            <a:r>
              <a:rPr lang="cs">
                <a:solidFill>
                  <a:srgbClr val="595959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rizikovými faktory</a:t>
            </a:r>
            <a:r>
              <a:rPr lang="cs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, které zvyšují touhu po ukončení života. </a:t>
            </a:r>
            <a:endParaRPr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0" indent="-1841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Nunito Sans"/>
              <a:buChar char="●"/>
            </a:pPr>
            <a:r>
              <a:rPr lang="cs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Obvykle za sebevraždou nestojí jeden jediný důvod, ale jejich kombinace. </a:t>
            </a:r>
            <a:endParaRPr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0" indent="-1841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Nunito Sans"/>
              <a:buChar char="●"/>
            </a:pPr>
            <a:r>
              <a:rPr lang="cs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Souvislost s </a:t>
            </a:r>
            <a:r>
              <a:rPr lang="cs" b="1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mozkovými funkcemi</a:t>
            </a:r>
            <a:r>
              <a:rPr lang="cs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, které ovlivňují rozhodování a kontrolu chování. </a:t>
            </a:r>
            <a:endParaRPr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0" indent="-1841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Nunito Sans"/>
              <a:buChar char="●"/>
            </a:pPr>
            <a:r>
              <a:rPr lang="cs" b="1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“tunelové vidění”</a:t>
            </a:r>
            <a:r>
              <a:rPr lang="cs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 - vnímání zúženým způsobem, který mu nedovoluje najít nadhled či jiné řešení situace. </a:t>
            </a:r>
            <a:endParaRPr sz="700"/>
          </a:p>
        </p:txBody>
      </p:sp>
      <p:sp>
        <p:nvSpPr>
          <p:cNvPr id="262" name="Google Shape;262;g28b5e6a43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8b6c6bf56f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1841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Nunito Sans"/>
              <a:buChar char="●"/>
            </a:pPr>
            <a:r>
              <a:rPr lang="cs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Prevence sebevražd je z povahy fenoménu multidisciplinární a zasahuje do mnoha sektorů, proto NAAPS vyžaduje  dohled na plnění jednotlivých strategických cílů a zapojení mnoha sektorů současně. U konkrétních strategických, specifických cílů a opatření je uvedena zodpovědnost za jejich naplňování. Pro sledování úspěšnosti plnění cílů a opatření jsou stanoveny indikátory, které jsou průběžně vyhodnocovány.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28b6c6bf56f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8b5e6a43b4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28b5e6a43b4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83ac57429b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Univerzální přístupy jsou zaměřené na plošné působení na celou populaci s cílem maximalizovat zdraví a minimalizovat riziko sebevraždy ve společnosti. </a:t>
            </a:r>
            <a:endParaRPr/>
          </a:p>
        </p:txBody>
      </p:sp>
      <p:sp>
        <p:nvSpPr>
          <p:cNvPr id="325" name="Google Shape;325;g283ac57429b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83ac57429b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283ac57429b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83ac57429b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50">
                <a:solidFill>
                  <a:srgbClr val="44474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V roce 2022 byl litevskou agenturou lékovým agenturám v EU zaslán dotazník (s termínem vyplnění do konce března 2023) zaměřený na zkušenosti s předávkováním léčivy obsahujícími paracetamol a lékovou politiku vztahující se na tato léčiva (omezení prodeje, velikosti balení apod.). Report z tohoto dotazníku bude připraven v roce 2023 a bude představovat jeden</a:t>
            </a:r>
            <a:endParaRPr sz="1050">
              <a:solidFill>
                <a:srgbClr val="44474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50">
                <a:solidFill>
                  <a:srgbClr val="44474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z podkladů pro uvažování o možném opatření v ČR.</a:t>
            </a:r>
            <a:endParaRPr sz="1050">
              <a:solidFill>
                <a:srgbClr val="44474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50">
                <a:solidFill>
                  <a:srgbClr val="44474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V roce 2023 - Podařilo se změnit způsob výdeje u léčivého přípravku Ataralgin: Změna způsobu výdeje léčivého přípravku ATARALGIN 325 mg/130 mg/70 mg tablety, velikosti balení 40, 50 a 60 tablet, Státní ústav pro kontrolu léčiv (</a:t>
            </a:r>
            <a:r>
              <a:rPr lang="cs" sz="1050">
                <a:solidFill>
                  <a:srgbClr val="0B57D0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sukl.cz</a:t>
            </a:r>
            <a:r>
              <a:rPr lang="cs" sz="1050">
                <a:solidFill>
                  <a:srgbClr val="44474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)&lt;</a:t>
            </a:r>
            <a:r>
              <a:rPr lang="cs" sz="1050">
                <a:solidFill>
                  <a:srgbClr val="0B57D0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https://www.sukl.cz/leciva/zmena-zpusobu-vydeje-leciveho-pripravku-ataralgin-325-mg-130</a:t>
            </a:r>
            <a:r>
              <a:rPr lang="cs" sz="1050">
                <a:solidFill>
                  <a:srgbClr val="44474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&gt;</a:t>
            </a:r>
            <a:endParaRPr sz="1050">
              <a:solidFill>
                <a:srgbClr val="44474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50">
                <a:solidFill>
                  <a:srgbClr val="44474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z dříve:</a:t>
            </a:r>
            <a:endParaRPr sz="1050">
              <a:solidFill>
                <a:srgbClr val="44474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cs" sz="1050">
                <a:solidFill>
                  <a:srgbClr val="44474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velikost balení 10, 20, 30, 40, 50 a 60 tablet – výdej léčivého přípravku možný bez lékařského předpisu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g283ac57429b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83ac57429b_0_19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320" y="695135"/>
            <a:ext cx="5391300" cy="342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2" name="Google Shape;362;g283ac57429b_0_1950:notes"/>
          <p:cNvSpPr txBox="1">
            <a:spLocks noGrp="1"/>
          </p:cNvSpPr>
          <p:nvPr>
            <p:ph type="body" idx="1"/>
          </p:nvPr>
        </p:nvSpPr>
        <p:spPr>
          <a:xfrm>
            <a:off x="685512" y="4343235"/>
            <a:ext cx="5485500" cy="4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363" name="Google Shape;363;g283ac57429b_0_1950:notes"/>
          <p:cNvSpPr txBox="1">
            <a:spLocks noGrp="1"/>
          </p:cNvSpPr>
          <p:nvPr>
            <p:ph type="sldNum" idx="12"/>
          </p:nvPr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" sz="1200"/>
              <a:t>21</a:t>
            </a:fld>
            <a:endParaRPr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86f4a307db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g286f4a307db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8b5e6a43b4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396" name="Google Shape;396;g28b5e6a43b4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8b5e6a43b4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g28b5e6a43b4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8b5e6a43b4_0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422" name="Google Shape;422;g28b5e6a43b4_0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8b5e6a43b4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436" name="Google Shape;436;g28b5e6a43b4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86f4a307db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286f4a307db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86f4a307db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286f4a307db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8b5e6a43b4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462" name="Google Shape;462;g28b5e6a43b4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8b6c6bf56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28b6c6bf5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8b5e6a43b4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g28b5e6a43b4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8b5e6a43b4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400">
                <a:solidFill>
                  <a:schemeClr val="dk1"/>
                </a:solidFill>
              </a:rPr>
              <a:t>•</a:t>
            </a:r>
            <a:r>
              <a:rPr lang="c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Sebevražda se vyskytuje napříč historií lidstva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400">
                <a:solidFill>
                  <a:schemeClr val="dk1"/>
                </a:solidFill>
              </a:rPr>
              <a:t>•</a:t>
            </a:r>
            <a:r>
              <a:rPr lang="c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 většině zemí světa není trestná, nicméně obecně není akceptována (s výjimkou eutanázie), existují různé postoje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g28b5e6a43b4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8b5e6a43b4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510" name="Google Shape;510;g28b5e6a43b4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8b5e6a43b4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5300" lvl="3" indent="-152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Nunito Sans"/>
              <a:buChar char="–"/>
            </a:pPr>
            <a:r>
              <a:rPr lang="cs" sz="18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v roce 2021 došlo k 105 sebevraždám do dvou měsíců po propuštění, z celkového počtu 1221 sebevražd v tomto roce - tzn. cca 8 %</a:t>
            </a:r>
            <a:endParaRPr/>
          </a:p>
        </p:txBody>
      </p:sp>
      <p:sp>
        <p:nvSpPr>
          <p:cNvPr id="525" name="Google Shape;525;g28b5e6a43b4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8d31c9cc6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Každá sebevražda je nešťastnou událostí a sebevražedné chování se nevyhýbá ani dětem a dospívajícím. Pro pedagogy je zásadní vědět, jak s tématem ve školním prostředí zacházet a co sám pedagog může udělat.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950" b="1">
              <a:solidFill>
                <a:schemeClr val="dk1"/>
              </a:solidFill>
            </a:endParaRPr>
          </a:p>
        </p:txBody>
      </p:sp>
      <p:sp>
        <p:nvSpPr>
          <p:cNvPr id="540" name="Google Shape;540;g28d31c9cc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8d31c9cc6e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c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Školy a pedagogové se stále více dostávají do kontaktu s tématem duševního zdraví žáků a s tématem sebevražednosti, dlouhodobě však bez metodické podpory.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c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Doporučení je poměrně dlouhé. Důvodem je snaha o srozumitelné a praktické představení komplexního tématu, včetně řady konkrétních příloh (grafických i textových).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g28d31c9cc6e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8d31c9cc6e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568" name="Google Shape;568;g28d31c9cc6e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8d31c9cc6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583" name="Google Shape;583;g28d31c9cc6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28d31c9cc6e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601" name="Google Shape;601;g28d31c9cc6e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8b5e6a43b4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g28b5e6a43b4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83ac57429b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283ac57429b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8b5e6a43b4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napsat někomu sms</a:t>
            </a:r>
            <a:endParaRPr/>
          </a:p>
        </p:txBody>
      </p:sp>
      <p:sp>
        <p:nvSpPr>
          <p:cNvPr id="632" name="Google Shape;632;g28b5e6a43b4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c336be036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cs"/>
              <a:t>Dlouhodobě klesající trend (od 70. let 20.st, výkyv (vzestup) 2008-2013); muži si dlouhodobě až 4x častěji berou život. Klesající trend, stagnace/zvýšení v posledních dvou letech; v roce 2022 celkem 1302 osob, tj. více než 3 lidé denně; na silnici zemře v důsledku dopravní nehody ročně okolo 500 lidí</a:t>
            </a:r>
            <a:endParaRPr/>
          </a:p>
        </p:txBody>
      </p:sp>
      <p:sp>
        <p:nvSpPr>
          <p:cNvPr id="119" name="Google Shape;119;g2c336be036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8d2e2e546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cs"/>
              <a:t>Do 15 let - vzácně; nejvíce ve skupině 45-54 let a výše..také viditelná stagnace v posledních 2 letech..</a:t>
            </a:r>
            <a:endParaRPr/>
          </a:p>
        </p:txBody>
      </p:sp>
      <p:sp>
        <p:nvSpPr>
          <p:cNvPr id="131" name="Google Shape;131;g28d2e2e546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c336be036c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cs"/>
              <a:t>Dlouhodobě klesající trend (od 70. let 20.st, výkyv (vzestup) 2008-2013); muži si dlouhodobě až 4x častěji berou život. Klesající trend, stagnace/zvýšení v posledních dvou letech; v roce 2022 celkem 1302 osob, tj. více než 3 lidé denně; na silnici zemře v důsledku dopravní nehody ročně okolo 500 lidí</a:t>
            </a:r>
            <a:endParaRPr/>
          </a:p>
        </p:txBody>
      </p:sp>
      <p:sp>
        <p:nvSpPr>
          <p:cNvPr id="145" name="Google Shape;145;g2c336be036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8b5e6a43b4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cs"/>
              <a:t>Nejrizikovější skupina optikou míry sebevražednosti pro různé věkové skupiny (počet úmrtí v důsledku sebevraždy na 100 000 obyvatel) - muži obecně a zejména pak starší muži</a:t>
            </a:r>
            <a:endParaRPr/>
          </a:p>
        </p:txBody>
      </p:sp>
      <p:sp>
        <p:nvSpPr>
          <p:cNvPr id="157" name="Google Shape;157;g28b5e6a43b4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c336be054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cs"/>
              <a:t>Do 15 let - vzácně; nejvíce ve skupině 45-54 let a výše..také viditelná stagnace v posledních 2 letech..</a:t>
            </a:r>
            <a:endParaRPr/>
          </a:p>
        </p:txBody>
      </p:sp>
      <p:sp>
        <p:nvSpPr>
          <p:cNvPr id="171" name="Google Shape;171;g2c336be054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70880" y="192260"/>
            <a:ext cx="6171900" cy="6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89600" y="1224849"/>
            <a:ext cx="8161800" cy="3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075" rIns="0" bIns="0" anchor="t" anchorCtr="0">
            <a:noAutofit/>
          </a:bodyPr>
          <a:lstStyle>
            <a:lvl1pPr marL="45720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 rtl="0">
              <a:lnSpc>
                <a:spcPct val="93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6480" y="4685532"/>
            <a:ext cx="2128200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7680" y="4685532"/>
            <a:ext cx="2897400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6320" y="4685532"/>
            <a:ext cx="2128200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www.sebevrazdy.cz" TargetMode="Externa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bevrazdy.cz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www.sebevrazdy.cz" TargetMode="Externa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sebevrazdy.cz/materialy/" TargetMode="External"/><Relationship Id="rId5" Type="http://schemas.openxmlformats.org/officeDocument/2006/relationships/hyperlink" Target="https://www.msmt.cz/vzdelavani/socialni-programy/metodicke-dokumenty-doporuceni-a-pokyny" TargetMode="Externa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opatruj.se/prvni-pomoc-1" TargetMode="External"/><Relationship Id="rId5" Type="http://schemas.openxmlformats.org/officeDocument/2006/relationships/hyperlink" Target="https://sebevrazdy.cz/materialy/" TargetMode="External"/><Relationship Id="rId4" Type="http://schemas.openxmlformats.org/officeDocument/2006/relationships/hyperlink" Target="https://sebevrazdy.cz/pomoc/#sit-pomoci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11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image" Target="../media/image7.jp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0707" y="1295567"/>
            <a:ext cx="5229495" cy="312022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618547" y="714016"/>
            <a:ext cx="41682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63" name="Google Shape;63;p14"/>
          <p:cNvSpPr txBox="1"/>
          <p:nvPr/>
        </p:nvSpPr>
        <p:spPr>
          <a:xfrm>
            <a:off x="618547" y="4307205"/>
            <a:ext cx="41682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38233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-36490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" name="Google Shape;66;p14"/>
          <p:cNvSpPr txBox="1"/>
          <p:nvPr/>
        </p:nvSpPr>
        <p:spPr>
          <a:xfrm>
            <a:off x="514350" y="565300"/>
            <a:ext cx="5327100" cy="21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3100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Aktuality v prevenci sebevražednosti v ČR</a:t>
            </a:r>
            <a:endParaRPr sz="3100" dirty="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 dirty="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b="1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b="1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cs" b="1" dirty="0">
                <a:solidFill>
                  <a:schemeClr val="dk2"/>
                </a:solidFill>
              </a:rPr>
              <a:t>Alexandr Kasal</a:t>
            </a:r>
            <a:endParaRPr sz="5500" dirty="0">
              <a:solidFill>
                <a:srgbClr val="13517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925" y="4583650"/>
            <a:ext cx="1075088" cy="48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99772" y="4692650"/>
            <a:ext cx="2044227" cy="4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35622" y="4745347"/>
            <a:ext cx="1950050" cy="32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74300" y="4705536"/>
            <a:ext cx="1950050" cy="403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3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66175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3"/>
          <p:cNvSpPr txBox="1"/>
          <p:nvPr/>
        </p:nvSpPr>
        <p:spPr>
          <a:xfrm>
            <a:off x="4957044" y="1419212"/>
            <a:ext cx="361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88" name="Google Shape;188;p23"/>
          <p:cNvSpPr txBox="1"/>
          <p:nvPr/>
        </p:nvSpPr>
        <p:spPr>
          <a:xfrm>
            <a:off x="4957044" y="242546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189" name="Google Shape;189;p23"/>
          <p:cNvSpPr txBox="1"/>
          <p:nvPr/>
        </p:nvSpPr>
        <p:spPr>
          <a:xfrm>
            <a:off x="4957044" y="3709304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190" name="Google Shape;190;p23"/>
          <p:cNvSpPr txBox="1"/>
          <p:nvPr/>
        </p:nvSpPr>
        <p:spPr>
          <a:xfrm>
            <a:off x="4957044" y="398690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191" name="Google Shape;19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" name="Google Shape;192;p23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3" name="Google Shape;193;p23"/>
          <p:cNvSpPr txBox="1"/>
          <p:nvPr/>
        </p:nvSpPr>
        <p:spPr>
          <a:xfrm>
            <a:off x="2195854" y="499600"/>
            <a:ext cx="4752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cs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Vývoj míry sebevražednosti chlapců a dívek ve věku 10-19 let (2010-2022)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4" name="Google Shape;19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3057" y="1146099"/>
            <a:ext cx="6437893" cy="39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4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4"/>
          <p:cNvSpPr txBox="1"/>
          <p:nvPr/>
        </p:nvSpPr>
        <p:spPr>
          <a:xfrm>
            <a:off x="4957044" y="1419212"/>
            <a:ext cx="361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01" name="Google Shape;201;p24"/>
          <p:cNvSpPr txBox="1"/>
          <p:nvPr/>
        </p:nvSpPr>
        <p:spPr>
          <a:xfrm>
            <a:off x="4957044" y="3709304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202" name="Google Shape;20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3" name="Google Shape;203;p24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4" name="Google Shape;204;p24"/>
          <p:cNvSpPr txBox="1"/>
          <p:nvPr/>
        </p:nvSpPr>
        <p:spPr>
          <a:xfrm>
            <a:off x="1610549" y="436025"/>
            <a:ext cx="5922900" cy="9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cs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Podíl sebevražd ze všech úmrtí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" name="Google Shape;205;p24"/>
          <p:cNvSpPr txBox="1"/>
          <p:nvPr/>
        </p:nvSpPr>
        <p:spPr>
          <a:xfrm>
            <a:off x="6169300" y="982475"/>
            <a:ext cx="26586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" name="Google Shape;206;p24"/>
          <p:cNvPicPr preferRelativeResize="0"/>
          <p:nvPr/>
        </p:nvPicPr>
        <p:blipFill rotWithShape="1">
          <a:blip r:embed="rId5">
            <a:alphaModFix/>
          </a:blip>
          <a:srcRect t="5508" r="576"/>
          <a:stretch/>
        </p:blipFill>
        <p:spPr>
          <a:xfrm>
            <a:off x="1105787" y="982475"/>
            <a:ext cx="6932425" cy="404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5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66175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5"/>
          <p:cNvSpPr txBox="1"/>
          <p:nvPr/>
        </p:nvSpPr>
        <p:spPr>
          <a:xfrm>
            <a:off x="4957044" y="1419212"/>
            <a:ext cx="361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13" name="Google Shape;213;p25"/>
          <p:cNvSpPr txBox="1"/>
          <p:nvPr/>
        </p:nvSpPr>
        <p:spPr>
          <a:xfrm>
            <a:off x="4957044" y="242546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214" name="Google Shape;214;p25"/>
          <p:cNvSpPr txBox="1"/>
          <p:nvPr/>
        </p:nvSpPr>
        <p:spPr>
          <a:xfrm>
            <a:off x="4957044" y="2703056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215" name="Google Shape;215;p25"/>
          <p:cNvSpPr txBox="1"/>
          <p:nvPr/>
        </p:nvSpPr>
        <p:spPr>
          <a:xfrm>
            <a:off x="4957044" y="3709304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216" name="Google Shape;216;p25"/>
          <p:cNvSpPr txBox="1"/>
          <p:nvPr/>
        </p:nvSpPr>
        <p:spPr>
          <a:xfrm>
            <a:off x="4957044" y="398690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217" name="Google Shape;21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8" name="Google Shape;218;p25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9" name="Google Shape;219;p25"/>
          <p:cNvSpPr txBox="1"/>
          <p:nvPr/>
        </p:nvSpPr>
        <p:spPr>
          <a:xfrm>
            <a:off x="1642000" y="544600"/>
            <a:ext cx="712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Podíl sebevražd na celkovém počtu úmrtí dle věku (2021)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0" name="Google Shape;22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7926" y="1304200"/>
            <a:ext cx="7435049" cy="322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6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6"/>
          <p:cNvSpPr txBox="1"/>
          <p:nvPr/>
        </p:nvSpPr>
        <p:spPr>
          <a:xfrm>
            <a:off x="4957044" y="1419212"/>
            <a:ext cx="361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27" name="Google Shape;227;p26"/>
          <p:cNvSpPr txBox="1"/>
          <p:nvPr/>
        </p:nvSpPr>
        <p:spPr>
          <a:xfrm>
            <a:off x="4957044" y="242546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228" name="Google Shape;228;p26"/>
          <p:cNvSpPr txBox="1"/>
          <p:nvPr/>
        </p:nvSpPr>
        <p:spPr>
          <a:xfrm>
            <a:off x="4957044" y="2703056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229" name="Google Shape;229;p26"/>
          <p:cNvSpPr txBox="1"/>
          <p:nvPr/>
        </p:nvSpPr>
        <p:spPr>
          <a:xfrm>
            <a:off x="4957044" y="3709304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230" name="Google Shape;230;p26"/>
          <p:cNvSpPr txBox="1"/>
          <p:nvPr/>
        </p:nvSpPr>
        <p:spPr>
          <a:xfrm>
            <a:off x="4957044" y="398690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231" name="Google Shape;23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26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3" name="Google Shape;23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3526" y="995825"/>
            <a:ext cx="6625874" cy="39825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6"/>
          <p:cNvSpPr txBox="1"/>
          <p:nvPr/>
        </p:nvSpPr>
        <p:spPr>
          <a:xfrm>
            <a:off x="1793513" y="511975"/>
            <a:ext cx="65043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Míra hospitalizací pro záměrné sebepoškození (2022)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7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7"/>
          <p:cNvSpPr txBox="1"/>
          <p:nvPr/>
        </p:nvSpPr>
        <p:spPr>
          <a:xfrm>
            <a:off x="4957044" y="1419212"/>
            <a:ext cx="361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41" name="Google Shape;241;p27"/>
          <p:cNvSpPr txBox="1"/>
          <p:nvPr/>
        </p:nvSpPr>
        <p:spPr>
          <a:xfrm>
            <a:off x="4957044" y="242546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242" name="Google Shape;242;p27"/>
          <p:cNvSpPr txBox="1"/>
          <p:nvPr/>
        </p:nvSpPr>
        <p:spPr>
          <a:xfrm>
            <a:off x="4957044" y="2703056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243" name="Google Shape;243;p27"/>
          <p:cNvSpPr txBox="1"/>
          <p:nvPr/>
        </p:nvSpPr>
        <p:spPr>
          <a:xfrm>
            <a:off x="4957044" y="3709304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244" name="Google Shape;244;p27"/>
          <p:cNvSpPr txBox="1"/>
          <p:nvPr/>
        </p:nvSpPr>
        <p:spPr>
          <a:xfrm>
            <a:off x="4957044" y="398690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245" name="Google Shape;24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6" name="Google Shape;246;p27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7" name="Google Shape;247;p27"/>
          <p:cNvSpPr txBox="1"/>
          <p:nvPr/>
        </p:nvSpPr>
        <p:spPr>
          <a:xfrm>
            <a:off x="1036425" y="475500"/>
            <a:ext cx="7932600" cy="9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cs" sz="18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Vývoj míry hospitalizací pro záměrné sebepoškození </a:t>
            </a:r>
            <a:endParaRPr sz="18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cs" sz="18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 kategorii 10-19 let</a:t>
            </a:r>
            <a:endParaRPr sz="18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8" name="Google Shape;24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0513" y="1188050"/>
            <a:ext cx="6724423" cy="378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F4FF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8"/>
          <p:cNvSpPr txBox="1"/>
          <p:nvPr/>
        </p:nvSpPr>
        <p:spPr>
          <a:xfrm>
            <a:off x="4916804" y="925278"/>
            <a:ext cx="2817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254" name="Google Shape;254;p28"/>
          <p:cNvSpPr txBox="1"/>
          <p:nvPr/>
        </p:nvSpPr>
        <p:spPr>
          <a:xfrm>
            <a:off x="4916804" y="2082565"/>
            <a:ext cx="2817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255" name="Google Shape;255;p28"/>
          <p:cNvSpPr txBox="1"/>
          <p:nvPr/>
        </p:nvSpPr>
        <p:spPr>
          <a:xfrm>
            <a:off x="4916804" y="3228188"/>
            <a:ext cx="2817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256" name="Google Shape;256;p28"/>
          <p:cNvSpPr txBox="1"/>
          <p:nvPr/>
        </p:nvSpPr>
        <p:spPr>
          <a:xfrm>
            <a:off x="4916804" y="3860392"/>
            <a:ext cx="2817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257" name="Google Shape;25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8" name="Google Shape;258;p28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9" name="Google Shape;259;p28"/>
          <p:cNvSpPr txBox="1"/>
          <p:nvPr/>
        </p:nvSpPr>
        <p:spPr>
          <a:xfrm>
            <a:off x="2319150" y="2190275"/>
            <a:ext cx="4505700" cy="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Co všechno může být prevence sebevražd?</a:t>
            </a:r>
            <a:endParaRPr sz="2400" b="1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9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29"/>
          <p:cNvGrpSpPr/>
          <p:nvPr/>
        </p:nvGrpSpPr>
        <p:grpSpPr>
          <a:xfrm rot="10800000">
            <a:off x="838884" y="4384649"/>
            <a:ext cx="244273" cy="244273"/>
            <a:chOff x="607" y="607"/>
            <a:chExt cx="651396" cy="651396"/>
          </a:xfrm>
        </p:grpSpPr>
        <p:sp>
          <p:nvSpPr>
            <p:cNvPr id="266" name="Google Shape;266;p29"/>
            <p:cNvSpPr/>
            <p:nvPr/>
          </p:nvSpPr>
          <p:spPr>
            <a:xfrm rot="10800000">
              <a:off x="607" y="607"/>
              <a:ext cx="651396" cy="651396"/>
            </a:xfrm>
            <a:custGeom>
              <a:avLst/>
              <a:gdLst/>
              <a:ahLst/>
              <a:cxnLst/>
              <a:rect l="l" t="t" r="r" b="b"/>
              <a:pathLst>
                <a:path w="6355080" h="6355080" extrusionOk="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7" name="Google Shape;267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108667" y="108667"/>
              <a:ext cx="434669" cy="4346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8" name="Google Shape;268;p29"/>
          <p:cNvGrpSpPr/>
          <p:nvPr/>
        </p:nvGrpSpPr>
        <p:grpSpPr>
          <a:xfrm>
            <a:off x="514578" y="4384877"/>
            <a:ext cx="244273" cy="244273"/>
            <a:chOff x="607" y="607"/>
            <a:chExt cx="651396" cy="651396"/>
          </a:xfrm>
        </p:grpSpPr>
        <p:sp>
          <p:nvSpPr>
            <p:cNvPr id="269" name="Google Shape;269;p29"/>
            <p:cNvSpPr/>
            <p:nvPr/>
          </p:nvSpPr>
          <p:spPr>
            <a:xfrm rot="10800000">
              <a:off x="607" y="607"/>
              <a:ext cx="651396" cy="651396"/>
            </a:xfrm>
            <a:custGeom>
              <a:avLst/>
              <a:gdLst/>
              <a:ahLst/>
              <a:cxnLst/>
              <a:rect l="l" t="t" r="r" b="b"/>
              <a:pathLst>
                <a:path w="6355080" h="6355080" extrusionOk="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70" name="Google Shape;270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108667" y="108667"/>
              <a:ext cx="434669" cy="4346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1" name="Google Shape;271;p29"/>
          <p:cNvSpPr txBox="1"/>
          <p:nvPr/>
        </p:nvSpPr>
        <p:spPr>
          <a:xfrm>
            <a:off x="514350" y="2837702"/>
            <a:ext cx="232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272" name="Google Shape;272;p29"/>
          <p:cNvSpPr txBox="1"/>
          <p:nvPr/>
        </p:nvSpPr>
        <p:spPr>
          <a:xfrm>
            <a:off x="3955767" y="1146130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273" name="Google Shape;273;p29"/>
          <p:cNvSpPr txBox="1"/>
          <p:nvPr/>
        </p:nvSpPr>
        <p:spPr>
          <a:xfrm>
            <a:off x="3955767" y="1644581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274" name="Google Shape;274;p29"/>
          <p:cNvSpPr txBox="1"/>
          <p:nvPr/>
        </p:nvSpPr>
        <p:spPr>
          <a:xfrm>
            <a:off x="3955767" y="2936944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275" name="Google Shape;275;p29"/>
          <p:cNvSpPr txBox="1"/>
          <p:nvPr/>
        </p:nvSpPr>
        <p:spPr>
          <a:xfrm>
            <a:off x="6716951" y="1146130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276" name="Google Shape;276;p29"/>
          <p:cNvSpPr txBox="1"/>
          <p:nvPr/>
        </p:nvSpPr>
        <p:spPr>
          <a:xfrm>
            <a:off x="6716951" y="1644581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277" name="Google Shape;277;p29"/>
          <p:cNvSpPr txBox="1"/>
          <p:nvPr/>
        </p:nvSpPr>
        <p:spPr>
          <a:xfrm>
            <a:off x="6716951" y="2936944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278" name="Google Shape;278;p29"/>
          <p:cNvSpPr txBox="1"/>
          <p:nvPr/>
        </p:nvSpPr>
        <p:spPr>
          <a:xfrm>
            <a:off x="6716951" y="3435395"/>
            <a:ext cx="1818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b="1" i="0" u="none" strike="noStrike" cap="none">
                <a:solidFill>
                  <a:srgbClr val="254E72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sz="700"/>
          </a:p>
        </p:txBody>
      </p:sp>
      <p:pic>
        <p:nvPicPr>
          <p:cNvPr id="279" name="Google Shape;279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0" name="Google Shape;280;p29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81" name="Google Shape;281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75925" y="0"/>
            <a:ext cx="459214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9"/>
          <p:cNvSpPr/>
          <p:nvPr/>
        </p:nvSpPr>
        <p:spPr>
          <a:xfrm>
            <a:off x="2275925" y="0"/>
            <a:ext cx="2203200" cy="11904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9"/>
          <p:cNvSpPr/>
          <p:nvPr/>
        </p:nvSpPr>
        <p:spPr>
          <a:xfrm>
            <a:off x="2275925" y="1190400"/>
            <a:ext cx="2203200" cy="1701900"/>
          </a:xfrm>
          <a:prstGeom prst="rect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9"/>
          <p:cNvSpPr/>
          <p:nvPr/>
        </p:nvSpPr>
        <p:spPr>
          <a:xfrm>
            <a:off x="2275925" y="2892300"/>
            <a:ext cx="2203200" cy="2251200"/>
          </a:xfrm>
          <a:prstGeom prst="rect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9"/>
          <p:cNvSpPr/>
          <p:nvPr/>
        </p:nvSpPr>
        <p:spPr>
          <a:xfrm>
            <a:off x="5074825" y="436025"/>
            <a:ext cx="1907700" cy="4333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6" name="Google Shape;286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42339" y="0"/>
            <a:ext cx="363282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0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2" name="Google Shape;292;p30"/>
          <p:cNvGrpSpPr/>
          <p:nvPr/>
        </p:nvGrpSpPr>
        <p:grpSpPr>
          <a:xfrm rot="10800000">
            <a:off x="391534" y="4500224"/>
            <a:ext cx="244273" cy="244273"/>
            <a:chOff x="607" y="607"/>
            <a:chExt cx="651396" cy="651396"/>
          </a:xfrm>
        </p:grpSpPr>
        <p:sp>
          <p:nvSpPr>
            <p:cNvPr id="293" name="Google Shape;293;p30"/>
            <p:cNvSpPr/>
            <p:nvPr/>
          </p:nvSpPr>
          <p:spPr>
            <a:xfrm rot="10800000">
              <a:off x="607" y="607"/>
              <a:ext cx="651396" cy="651396"/>
            </a:xfrm>
            <a:custGeom>
              <a:avLst/>
              <a:gdLst/>
              <a:ahLst/>
              <a:cxnLst/>
              <a:rect l="l" t="t" r="r" b="b"/>
              <a:pathLst>
                <a:path w="6355080" h="6355080" extrusionOk="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94" name="Google Shape;294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108667" y="108667"/>
              <a:ext cx="434669" cy="4346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" name="Google Shape;295;p30"/>
          <p:cNvGrpSpPr/>
          <p:nvPr/>
        </p:nvGrpSpPr>
        <p:grpSpPr>
          <a:xfrm>
            <a:off x="67228" y="4500452"/>
            <a:ext cx="244273" cy="244273"/>
            <a:chOff x="607" y="607"/>
            <a:chExt cx="651396" cy="651396"/>
          </a:xfrm>
        </p:grpSpPr>
        <p:sp>
          <p:nvSpPr>
            <p:cNvPr id="296" name="Google Shape;296;p30"/>
            <p:cNvSpPr/>
            <p:nvPr/>
          </p:nvSpPr>
          <p:spPr>
            <a:xfrm rot="10800000">
              <a:off x="607" y="607"/>
              <a:ext cx="651396" cy="651396"/>
            </a:xfrm>
            <a:custGeom>
              <a:avLst/>
              <a:gdLst/>
              <a:ahLst/>
              <a:cxnLst/>
              <a:rect l="l" t="t" r="r" b="b"/>
              <a:pathLst>
                <a:path w="6355080" h="6355080" extrusionOk="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97" name="Google Shape;297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108667" y="108667"/>
              <a:ext cx="434669" cy="4346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8" name="Google Shape;298;p30"/>
          <p:cNvSpPr txBox="1"/>
          <p:nvPr/>
        </p:nvSpPr>
        <p:spPr>
          <a:xfrm>
            <a:off x="67000" y="2953277"/>
            <a:ext cx="2328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99" name="Google Shape;299;p30"/>
          <p:cNvSpPr txBox="1"/>
          <p:nvPr/>
        </p:nvSpPr>
        <p:spPr>
          <a:xfrm>
            <a:off x="3508417" y="1261705"/>
            <a:ext cx="1818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00" name="Google Shape;300;p30"/>
          <p:cNvSpPr txBox="1"/>
          <p:nvPr/>
        </p:nvSpPr>
        <p:spPr>
          <a:xfrm>
            <a:off x="3508417" y="1760156"/>
            <a:ext cx="1818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01" name="Google Shape;301;p30"/>
          <p:cNvSpPr txBox="1"/>
          <p:nvPr/>
        </p:nvSpPr>
        <p:spPr>
          <a:xfrm>
            <a:off x="3508417" y="3052519"/>
            <a:ext cx="1818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02" name="Google Shape;302;p30"/>
          <p:cNvSpPr txBox="1"/>
          <p:nvPr/>
        </p:nvSpPr>
        <p:spPr>
          <a:xfrm>
            <a:off x="6716951" y="1146130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03" name="Google Shape;303;p30"/>
          <p:cNvSpPr txBox="1"/>
          <p:nvPr/>
        </p:nvSpPr>
        <p:spPr>
          <a:xfrm>
            <a:off x="6716951" y="1644581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04" name="Google Shape;304;p30"/>
          <p:cNvSpPr txBox="1"/>
          <p:nvPr/>
        </p:nvSpPr>
        <p:spPr>
          <a:xfrm>
            <a:off x="6716951" y="2936944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05" name="Google Shape;305;p30"/>
          <p:cNvSpPr txBox="1"/>
          <p:nvPr/>
        </p:nvSpPr>
        <p:spPr>
          <a:xfrm>
            <a:off x="6716951" y="3435395"/>
            <a:ext cx="1818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b="1" i="0" u="none" strike="noStrike" cap="none">
                <a:solidFill>
                  <a:srgbClr val="254E72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sz="700"/>
          </a:p>
        </p:txBody>
      </p:sp>
      <p:pic>
        <p:nvPicPr>
          <p:cNvPr id="306" name="Google Shape;306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7" name="Google Shape;307;p30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08" name="Google Shape;308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39794" y="2753425"/>
            <a:ext cx="1639075" cy="2320676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0"/>
          <p:cNvSpPr txBox="1"/>
          <p:nvPr/>
        </p:nvSpPr>
        <p:spPr>
          <a:xfrm>
            <a:off x="1289225" y="405050"/>
            <a:ext cx="7151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Národní akční plán prevence sebevražd 2020-2030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0" name="Google Shape;310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5775" y="894263"/>
            <a:ext cx="1498354" cy="208289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0"/>
          <p:cNvSpPr txBox="1"/>
          <p:nvPr/>
        </p:nvSpPr>
        <p:spPr>
          <a:xfrm>
            <a:off x="311500" y="1055325"/>
            <a:ext cx="6659700" cy="24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marR="0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lang="cs" sz="1900"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Cíl</a:t>
            </a:r>
            <a:r>
              <a:rPr lang="cs" sz="19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 - přispět ke snižování sebevražednosti v České republice. </a:t>
            </a:r>
            <a:endParaRPr sz="19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marR="0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lang="cs" sz="1900"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30 opatření</a:t>
            </a:r>
            <a:r>
              <a:rPr lang="cs" sz="19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 formulovaných pro český kontext na základě Situační analýzy (2019) a mezinárodních doporučení v kontextu reformy péče o duševní zdraví</a:t>
            </a:r>
            <a:endParaRPr sz="19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marR="0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lang="cs" sz="1900"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Koordinace</a:t>
            </a:r>
            <a:r>
              <a:rPr lang="cs" sz="19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 - MZd a NÚDZ </a:t>
            </a:r>
            <a:r>
              <a:rPr lang="cs" sz="1900" b="1" u="sng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ve spolupráci s dalšími aktéry</a:t>
            </a:r>
            <a:endParaRPr sz="19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F4FF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1"/>
          <p:cNvSpPr txBox="1"/>
          <p:nvPr/>
        </p:nvSpPr>
        <p:spPr>
          <a:xfrm>
            <a:off x="2319150" y="2010300"/>
            <a:ext cx="45057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Univerzální intervence </a:t>
            </a:r>
            <a:endParaRPr sz="2400" b="1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—</a:t>
            </a:r>
            <a:endParaRPr sz="2400" b="1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cílíme na celou společnost</a:t>
            </a:r>
            <a:endParaRPr sz="2400" b="1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17" name="Google Shape;317;p31"/>
          <p:cNvSpPr txBox="1"/>
          <p:nvPr/>
        </p:nvSpPr>
        <p:spPr>
          <a:xfrm>
            <a:off x="4916804" y="925278"/>
            <a:ext cx="2817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18" name="Google Shape;318;p31"/>
          <p:cNvSpPr txBox="1"/>
          <p:nvPr/>
        </p:nvSpPr>
        <p:spPr>
          <a:xfrm>
            <a:off x="4916804" y="2082565"/>
            <a:ext cx="2817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19" name="Google Shape;319;p31"/>
          <p:cNvSpPr txBox="1"/>
          <p:nvPr/>
        </p:nvSpPr>
        <p:spPr>
          <a:xfrm>
            <a:off x="4916804" y="3228188"/>
            <a:ext cx="2817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20" name="Google Shape;320;p31"/>
          <p:cNvSpPr txBox="1"/>
          <p:nvPr/>
        </p:nvSpPr>
        <p:spPr>
          <a:xfrm>
            <a:off x="4916804" y="3860392"/>
            <a:ext cx="2817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321" name="Google Shape;32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Google Shape;322;p31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2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8" name="Google Shape;328;p32"/>
          <p:cNvGrpSpPr/>
          <p:nvPr/>
        </p:nvGrpSpPr>
        <p:grpSpPr>
          <a:xfrm rot="10800000">
            <a:off x="838884" y="4384649"/>
            <a:ext cx="244273" cy="244273"/>
            <a:chOff x="607" y="607"/>
            <a:chExt cx="651396" cy="651396"/>
          </a:xfrm>
        </p:grpSpPr>
        <p:sp>
          <p:nvSpPr>
            <p:cNvPr id="329" name="Google Shape;329;p32"/>
            <p:cNvSpPr/>
            <p:nvPr/>
          </p:nvSpPr>
          <p:spPr>
            <a:xfrm rot="10800000">
              <a:off x="607" y="607"/>
              <a:ext cx="651396" cy="651396"/>
            </a:xfrm>
            <a:custGeom>
              <a:avLst/>
              <a:gdLst/>
              <a:ahLst/>
              <a:cxnLst/>
              <a:rect l="l" t="t" r="r" b="b"/>
              <a:pathLst>
                <a:path w="6355080" h="6355080" extrusionOk="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30" name="Google Shape;330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108667" y="108667"/>
              <a:ext cx="434669" cy="4346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1" name="Google Shape;331;p32"/>
          <p:cNvGrpSpPr/>
          <p:nvPr/>
        </p:nvGrpSpPr>
        <p:grpSpPr>
          <a:xfrm>
            <a:off x="514578" y="4384877"/>
            <a:ext cx="244273" cy="244273"/>
            <a:chOff x="607" y="607"/>
            <a:chExt cx="651396" cy="651396"/>
          </a:xfrm>
        </p:grpSpPr>
        <p:sp>
          <p:nvSpPr>
            <p:cNvPr id="332" name="Google Shape;332;p32"/>
            <p:cNvSpPr/>
            <p:nvPr/>
          </p:nvSpPr>
          <p:spPr>
            <a:xfrm rot="10800000">
              <a:off x="607" y="607"/>
              <a:ext cx="651396" cy="651396"/>
            </a:xfrm>
            <a:custGeom>
              <a:avLst/>
              <a:gdLst/>
              <a:ahLst/>
              <a:cxnLst/>
              <a:rect l="l" t="t" r="r" b="b"/>
              <a:pathLst>
                <a:path w="6355080" h="6355080" extrusionOk="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33" name="Google Shape;333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108667" y="108667"/>
              <a:ext cx="434669" cy="4346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4" name="Google Shape;334;p32"/>
          <p:cNvSpPr txBox="1"/>
          <p:nvPr/>
        </p:nvSpPr>
        <p:spPr>
          <a:xfrm>
            <a:off x="514350" y="2837702"/>
            <a:ext cx="232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35" name="Google Shape;335;p32"/>
          <p:cNvSpPr txBox="1"/>
          <p:nvPr/>
        </p:nvSpPr>
        <p:spPr>
          <a:xfrm>
            <a:off x="3955767" y="1146130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36" name="Google Shape;336;p32"/>
          <p:cNvSpPr txBox="1"/>
          <p:nvPr/>
        </p:nvSpPr>
        <p:spPr>
          <a:xfrm>
            <a:off x="3955767" y="1644581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37" name="Google Shape;337;p32"/>
          <p:cNvSpPr txBox="1"/>
          <p:nvPr/>
        </p:nvSpPr>
        <p:spPr>
          <a:xfrm>
            <a:off x="3955767" y="2936944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38" name="Google Shape;338;p32"/>
          <p:cNvSpPr txBox="1"/>
          <p:nvPr/>
        </p:nvSpPr>
        <p:spPr>
          <a:xfrm>
            <a:off x="6716951" y="1146130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39" name="Google Shape;339;p32"/>
          <p:cNvSpPr txBox="1"/>
          <p:nvPr/>
        </p:nvSpPr>
        <p:spPr>
          <a:xfrm>
            <a:off x="6716951" y="1644581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40" name="Google Shape;340;p32"/>
          <p:cNvSpPr txBox="1"/>
          <p:nvPr/>
        </p:nvSpPr>
        <p:spPr>
          <a:xfrm>
            <a:off x="6716951" y="2936944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41" name="Google Shape;341;p32"/>
          <p:cNvSpPr txBox="1"/>
          <p:nvPr/>
        </p:nvSpPr>
        <p:spPr>
          <a:xfrm>
            <a:off x="6716951" y="3435395"/>
            <a:ext cx="1818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b="1" i="0" u="none" strike="noStrike" cap="none">
                <a:solidFill>
                  <a:srgbClr val="254E72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sz="700"/>
          </a:p>
        </p:txBody>
      </p:sp>
      <p:pic>
        <p:nvPicPr>
          <p:cNvPr id="342" name="Google Shape;342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3" name="Google Shape;343;p32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44" name="Google Shape;344;p32"/>
          <p:cNvPicPr preferRelativeResize="0"/>
          <p:nvPr/>
        </p:nvPicPr>
        <p:blipFill rotWithShape="1">
          <a:blip r:embed="rId6">
            <a:alphaModFix/>
          </a:blip>
          <a:srcRect l="62238" t="11269" r="-1228" b="49245"/>
          <a:stretch/>
        </p:blipFill>
        <p:spPr>
          <a:xfrm>
            <a:off x="2823463" y="588275"/>
            <a:ext cx="3497074" cy="3966933"/>
          </a:xfrm>
          <a:prstGeom prst="rect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8450" y="1235686"/>
            <a:ext cx="2971787" cy="291158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773439" y="2586703"/>
            <a:ext cx="3498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78" name="Google Shape;78;p15"/>
          <p:cNvSpPr txBox="1"/>
          <p:nvPr/>
        </p:nvSpPr>
        <p:spPr>
          <a:xfrm>
            <a:off x="611026" y="941813"/>
            <a:ext cx="34989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Osnova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		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rgbClr val="254E7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15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1" name="Google Shape;81;p15"/>
          <p:cNvSpPr txBox="1"/>
          <p:nvPr/>
        </p:nvSpPr>
        <p:spPr>
          <a:xfrm>
            <a:off x="611025" y="1584425"/>
            <a:ext cx="4055700" cy="18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</a:pP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Rozsah sebevražednosti v ČR</a:t>
            </a: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</a:pP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Rizikové faktory sebevražedného jednání</a:t>
            </a: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</a:pP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Aktivity v oblasti prevence</a:t>
            </a: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3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60163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3"/>
          <p:cNvSpPr txBox="1"/>
          <p:nvPr/>
        </p:nvSpPr>
        <p:spPr>
          <a:xfrm>
            <a:off x="4957044" y="1419212"/>
            <a:ext cx="361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51" name="Google Shape;351;p33"/>
          <p:cNvSpPr txBox="1"/>
          <p:nvPr/>
        </p:nvSpPr>
        <p:spPr>
          <a:xfrm>
            <a:off x="4957044" y="242546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52" name="Google Shape;352;p33"/>
          <p:cNvSpPr txBox="1"/>
          <p:nvPr/>
        </p:nvSpPr>
        <p:spPr>
          <a:xfrm>
            <a:off x="4957044" y="2703056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53" name="Google Shape;353;p33"/>
          <p:cNvSpPr txBox="1"/>
          <p:nvPr/>
        </p:nvSpPr>
        <p:spPr>
          <a:xfrm>
            <a:off x="4957044" y="3709304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54" name="Google Shape;354;p33"/>
          <p:cNvSpPr txBox="1"/>
          <p:nvPr/>
        </p:nvSpPr>
        <p:spPr>
          <a:xfrm>
            <a:off x="4957044" y="398690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55" name="Google Shape;355;p33"/>
          <p:cNvSpPr txBox="1"/>
          <p:nvPr/>
        </p:nvSpPr>
        <p:spPr>
          <a:xfrm>
            <a:off x="2573062" y="1778120"/>
            <a:ext cx="33405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lvl="0" indent="0" algn="l" rtl="0">
              <a:lnSpc>
                <a:spcPct val="107916"/>
              </a:lnSpc>
              <a:spcBef>
                <a:spcPts val="100"/>
              </a:spcBef>
              <a:spcAft>
                <a:spcPts val="0"/>
              </a:spcAft>
              <a:buSzPts val="600"/>
              <a:buNone/>
            </a:pP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7916"/>
              </a:lnSpc>
              <a:spcBef>
                <a:spcPts val="400"/>
              </a:spcBef>
              <a:spcAft>
                <a:spcPts val="400"/>
              </a:spcAft>
              <a:buSzPts val="600"/>
              <a:buNone/>
            </a:pPr>
            <a:endParaRPr sz="40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56" name="Google Shape;356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7" name="Google Shape;357;p33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8" name="Google Shape;358;p33"/>
          <p:cNvSpPr txBox="1"/>
          <p:nvPr/>
        </p:nvSpPr>
        <p:spPr>
          <a:xfrm>
            <a:off x="672477" y="1291375"/>
            <a:ext cx="7639200" cy="30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228600" lvl="0" indent="-222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unito Sans"/>
              <a:buChar char="●"/>
            </a:pPr>
            <a:r>
              <a:rPr lang="cs" sz="1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Práce s médii (publikován Media guide)</a:t>
            </a:r>
            <a:endParaRPr sz="1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0" indent="-222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unito Sans"/>
              <a:buChar char="●"/>
            </a:pPr>
            <a:r>
              <a:rPr lang="cs" sz="1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Zvyšování povědomí o problematice</a:t>
            </a:r>
            <a:endParaRPr sz="1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1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unito Sans"/>
              <a:buChar char="–"/>
            </a:pPr>
            <a:r>
              <a:rPr lang="cs" sz="1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Web </a:t>
            </a:r>
            <a:r>
              <a:rPr lang="cs" sz="1700" u="sng">
                <a:solidFill>
                  <a:schemeClr val="hlink"/>
                </a:solidFill>
                <a:latin typeface="Nunito Sans"/>
                <a:ea typeface="Nunito Sans"/>
                <a:cs typeface="Nunito Sans"/>
                <a:sym typeface="Nunito Sans"/>
                <a:hlinkClick r:id="rId5"/>
              </a:rPr>
              <a:t>www.sebevrazdy.cz</a:t>
            </a:r>
            <a:r>
              <a:rPr lang="cs" sz="1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sz="1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1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unito Sans"/>
              <a:buChar char="–"/>
            </a:pPr>
            <a:r>
              <a:rPr lang="cs" sz="1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Hojně navštěvované webináře Národního pedagogického institutu o problematice sebepoškozování a sebevražedného jednání ve školách</a:t>
            </a:r>
            <a:endParaRPr sz="1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1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unito Sans"/>
              <a:buChar char="–"/>
            </a:pPr>
            <a:r>
              <a:rPr lang="cs" sz="1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Cyklus přednášek Laboratoř mysli</a:t>
            </a:r>
            <a:endParaRPr sz="1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1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unito Sans"/>
              <a:buChar char="–"/>
            </a:pPr>
            <a:r>
              <a:rPr lang="cs" sz="1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Tiskové zprávy, snaha dostat téma do médií, kultivace debaty</a:t>
            </a:r>
            <a:endParaRPr sz="1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114300" lvl="0" indent="-184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unito Sans"/>
              <a:buChar char="●"/>
            </a:pPr>
            <a:r>
              <a:rPr lang="cs" sz="1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Omezování dostupnosti</a:t>
            </a:r>
            <a:endParaRPr sz="1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1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unito Sans"/>
              <a:buChar char="–"/>
            </a:pPr>
            <a:r>
              <a:rPr lang="cs" sz="1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Spolupráce se SÚKL na omezování dostupnosti paracetamolu ve velkých baleních (aktuálně Ataralgin na předpis)</a:t>
            </a:r>
            <a:endParaRPr sz="1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59" name="Google Shape;359;p33"/>
          <p:cNvSpPr txBox="1"/>
          <p:nvPr/>
        </p:nvSpPr>
        <p:spPr>
          <a:xfrm>
            <a:off x="672463" y="789725"/>
            <a:ext cx="26733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 děláme?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4"/>
          <p:cNvSpPr txBox="1">
            <a:spLocks noGrp="1"/>
          </p:cNvSpPr>
          <p:nvPr>
            <p:ph type="title"/>
          </p:nvPr>
        </p:nvSpPr>
        <p:spPr>
          <a:xfrm>
            <a:off x="2693400" y="69325"/>
            <a:ext cx="37572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www.sebevrazdy.cz</a:t>
            </a:r>
            <a:r>
              <a:rPr lang="cs"/>
              <a:t> </a:t>
            </a:r>
            <a:endParaRPr/>
          </a:p>
        </p:txBody>
      </p:sp>
      <p:sp>
        <p:nvSpPr>
          <p:cNvPr id="366" name="Google Shape;366;p34"/>
          <p:cNvSpPr txBox="1">
            <a:spLocks noGrp="1"/>
          </p:cNvSpPr>
          <p:nvPr>
            <p:ph type="body" idx="1"/>
          </p:nvPr>
        </p:nvSpPr>
        <p:spPr>
          <a:xfrm>
            <a:off x="414720" y="1088754"/>
            <a:ext cx="7464900" cy="3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075" rIns="0" bIns="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1000"/>
              </a:spcAft>
              <a:buSzPts val="1900"/>
              <a:buNone/>
            </a:pPr>
            <a:endParaRPr/>
          </a:p>
        </p:txBody>
      </p:sp>
      <p:pic>
        <p:nvPicPr>
          <p:cNvPr id="367" name="Google Shape;367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298" y="558013"/>
            <a:ext cx="7857651" cy="440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5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3" name="Google Shape;373;p35"/>
          <p:cNvGrpSpPr/>
          <p:nvPr/>
        </p:nvGrpSpPr>
        <p:grpSpPr>
          <a:xfrm rot="10800000">
            <a:off x="838884" y="4384649"/>
            <a:ext cx="244273" cy="244273"/>
            <a:chOff x="607" y="607"/>
            <a:chExt cx="651396" cy="651396"/>
          </a:xfrm>
        </p:grpSpPr>
        <p:sp>
          <p:nvSpPr>
            <p:cNvPr id="374" name="Google Shape;374;p35"/>
            <p:cNvSpPr/>
            <p:nvPr/>
          </p:nvSpPr>
          <p:spPr>
            <a:xfrm rot="10800000">
              <a:off x="607" y="607"/>
              <a:ext cx="651396" cy="651396"/>
            </a:xfrm>
            <a:custGeom>
              <a:avLst/>
              <a:gdLst/>
              <a:ahLst/>
              <a:cxnLst/>
              <a:rect l="l" t="t" r="r" b="b"/>
              <a:pathLst>
                <a:path w="6355080" h="6355080" extrusionOk="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75" name="Google Shape;375;p3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108667" y="108667"/>
              <a:ext cx="434669" cy="4346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6" name="Google Shape;376;p35"/>
          <p:cNvGrpSpPr/>
          <p:nvPr/>
        </p:nvGrpSpPr>
        <p:grpSpPr>
          <a:xfrm>
            <a:off x="514578" y="4384877"/>
            <a:ext cx="244273" cy="244273"/>
            <a:chOff x="607" y="607"/>
            <a:chExt cx="651396" cy="651396"/>
          </a:xfrm>
        </p:grpSpPr>
        <p:sp>
          <p:nvSpPr>
            <p:cNvPr id="377" name="Google Shape;377;p35"/>
            <p:cNvSpPr/>
            <p:nvPr/>
          </p:nvSpPr>
          <p:spPr>
            <a:xfrm rot="10800000">
              <a:off x="607" y="607"/>
              <a:ext cx="651396" cy="651396"/>
            </a:xfrm>
            <a:custGeom>
              <a:avLst/>
              <a:gdLst/>
              <a:ahLst/>
              <a:cxnLst/>
              <a:rect l="l" t="t" r="r" b="b"/>
              <a:pathLst>
                <a:path w="6355080" h="6355080" extrusionOk="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78" name="Google Shape;378;p3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108667" y="108667"/>
              <a:ext cx="434669" cy="4346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9" name="Google Shape;379;p35"/>
          <p:cNvSpPr txBox="1"/>
          <p:nvPr/>
        </p:nvSpPr>
        <p:spPr>
          <a:xfrm>
            <a:off x="514350" y="2837702"/>
            <a:ext cx="232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80" name="Google Shape;380;p35"/>
          <p:cNvSpPr txBox="1"/>
          <p:nvPr/>
        </p:nvSpPr>
        <p:spPr>
          <a:xfrm>
            <a:off x="3955767" y="1146130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81" name="Google Shape;381;p35"/>
          <p:cNvSpPr txBox="1"/>
          <p:nvPr/>
        </p:nvSpPr>
        <p:spPr>
          <a:xfrm>
            <a:off x="3955767" y="1644581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82" name="Google Shape;382;p35"/>
          <p:cNvSpPr txBox="1"/>
          <p:nvPr/>
        </p:nvSpPr>
        <p:spPr>
          <a:xfrm>
            <a:off x="3955767" y="2936944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83" name="Google Shape;383;p35"/>
          <p:cNvSpPr txBox="1"/>
          <p:nvPr/>
        </p:nvSpPr>
        <p:spPr>
          <a:xfrm>
            <a:off x="6716951" y="1146130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84" name="Google Shape;384;p35"/>
          <p:cNvSpPr txBox="1"/>
          <p:nvPr/>
        </p:nvSpPr>
        <p:spPr>
          <a:xfrm>
            <a:off x="6716951" y="1644581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85" name="Google Shape;385;p35"/>
          <p:cNvSpPr txBox="1"/>
          <p:nvPr/>
        </p:nvSpPr>
        <p:spPr>
          <a:xfrm>
            <a:off x="6716951" y="2936944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86" name="Google Shape;386;p35"/>
          <p:cNvSpPr txBox="1"/>
          <p:nvPr/>
        </p:nvSpPr>
        <p:spPr>
          <a:xfrm>
            <a:off x="6716951" y="3435395"/>
            <a:ext cx="1818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b="1" i="0" u="none" strike="noStrike" cap="none">
                <a:solidFill>
                  <a:srgbClr val="254E72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sz="700"/>
          </a:p>
        </p:txBody>
      </p:sp>
      <p:pic>
        <p:nvPicPr>
          <p:cNvPr id="387" name="Google Shape;387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35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9" name="Google Shape;389;p35"/>
          <p:cNvSpPr txBox="1"/>
          <p:nvPr/>
        </p:nvSpPr>
        <p:spPr>
          <a:xfrm>
            <a:off x="3013225" y="260963"/>
            <a:ext cx="34011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Sociální sítě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0" name="Google Shape;390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42550" y="3662024"/>
            <a:ext cx="2033451" cy="12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5"/>
          <p:cNvPicPr preferRelativeResize="0"/>
          <p:nvPr/>
        </p:nvPicPr>
        <p:blipFill rotWithShape="1">
          <a:blip r:embed="rId7">
            <a:alphaModFix/>
          </a:blip>
          <a:srcRect l="19614" t="17236" r="3498" b="38086"/>
          <a:stretch/>
        </p:blipFill>
        <p:spPr>
          <a:xfrm>
            <a:off x="0" y="786700"/>
            <a:ext cx="7030824" cy="229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5"/>
          <p:cNvPicPr preferRelativeResize="0"/>
          <p:nvPr/>
        </p:nvPicPr>
        <p:blipFill rotWithShape="1">
          <a:blip r:embed="rId8">
            <a:alphaModFix/>
          </a:blip>
          <a:srcRect l="23109" t="15778" r="5010" b="6108"/>
          <a:stretch/>
        </p:blipFill>
        <p:spPr>
          <a:xfrm>
            <a:off x="4492850" y="2350475"/>
            <a:ext cx="4651152" cy="28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83150" y="2571746"/>
            <a:ext cx="2467059" cy="246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6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60163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6"/>
          <p:cNvSpPr txBox="1"/>
          <p:nvPr/>
        </p:nvSpPr>
        <p:spPr>
          <a:xfrm>
            <a:off x="4957044" y="1419212"/>
            <a:ext cx="361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00" name="Google Shape;400;p36"/>
          <p:cNvSpPr txBox="1"/>
          <p:nvPr/>
        </p:nvSpPr>
        <p:spPr>
          <a:xfrm>
            <a:off x="4957044" y="242546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01" name="Google Shape;401;p36"/>
          <p:cNvSpPr txBox="1"/>
          <p:nvPr/>
        </p:nvSpPr>
        <p:spPr>
          <a:xfrm>
            <a:off x="4957044" y="2703056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02" name="Google Shape;402;p36"/>
          <p:cNvSpPr txBox="1"/>
          <p:nvPr/>
        </p:nvSpPr>
        <p:spPr>
          <a:xfrm>
            <a:off x="4957044" y="3709304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03" name="Google Shape;403;p36"/>
          <p:cNvSpPr txBox="1"/>
          <p:nvPr/>
        </p:nvSpPr>
        <p:spPr>
          <a:xfrm>
            <a:off x="4957044" y="398690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04" name="Google Shape;404;p36"/>
          <p:cNvSpPr txBox="1"/>
          <p:nvPr/>
        </p:nvSpPr>
        <p:spPr>
          <a:xfrm>
            <a:off x="2573062" y="1778120"/>
            <a:ext cx="33405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lvl="0" indent="0" algn="l" rtl="0">
              <a:lnSpc>
                <a:spcPct val="107916"/>
              </a:lnSpc>
              <a:spcBef>
                <a:spcPts val="100"/>
              </a:spcBef>
              <a:spcAft>
                <a:spcPts val="0"/>
              </a:spcAft>
              <a:buSzPts val="600"/>
              <a:buNone/>
            </a:pP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7916"/>
              </a:lnSpc>
              <a:spcBef>
                <a:spcPts val="400"/>
              </a:spcBef>
              <a:spcAft>
                <a:spcPts val="400"/>
              </a:spcAft>
              <a:buSzPts val="600"/>
              <a:buNone/>
            </a:pPr>
            <a:endParaRPr sz="40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405" name="Google Shape;405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6" name="Google Shape;406;p36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7" name="Google Shape;407;p36"/>
          <p:cNvSpPr txBox="1"/>
          <p:nvPr/>
        </p:nvSpPr>
        <p:spPr>
          <a:xfrm>
            <a:off x="625638" y="1937488"/>
            <a:ext cx="6563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</a:pP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Spolupráce se Správou železnic a dalšími aktéry na prevenci na železnicích</a:t>
            </a: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08" name="Google Shape;408;p36"/>
          <p:cNvSpPr txBox="1"/>
          <p:nvPr/>
        </p:nvSpPr>
        <p:spPr>
          <a:xfrm>
            <a:off x="672463" y="1011775"/>
            <a:ext cx="26733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 chceme dělat?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F4FF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7"/>
          <p:cNvSpPr txBox="1"/>
          <p:nvPr/>
        </p:nvSpPr>
        <p:spPr>
          <a:xfrm>
            <a:off x="2319150" y="2010300"/>
            <a:ext cx="45057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Selektivní intervence </a:t>
            </a:r>
            <a:endParaRPr sz="2400" b="1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—</a:t>
            </a:r>
            <a:endParaRPr sz="2400" b="1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cílíme na ohrožené skupiny</a:t>
            </a:r>
            <a:endParaRPr sz="2400" b="1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14" name="Google Shape;414;p37"/>
          <p:cNvSpPr txBox="1"/>
          <p:nvPr/>
        </p:nvSpPr>
        <p:spPr>
          <a:xfrm>
            <a:off x="4916804" y="925278"/>
            <a:ext cx="2817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15" name="Google Shape;415;p37"/>
          <p:cNvSpPr txBox="1"/>
          <p:nvPr/>
        </p:nvSpPr>
        <p:spPr>
          <a:xfrm>
            <a:off x="4916804" y="2082565"/>
            <a:ext cx="2817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16" name="Google Shape;416;p37"/>
          <p:cNvSpPr txBox="1"/>
          <p:nvPr/>
        </p:nvSpPr>
        <p:spPr>
          <a:xfrm>
            <a:off x="4916804" y="3228188"/>
            <a:ext cx="2817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17" name="Google Shape;417;p37"/>
          <p:cNvSpPr txBox="1"/>
          <p:nvPr/>
        </p:nvSpPr>
        <p:spPr>
          <a:xfrm>
            <a:off x="4916804" y="3860392"/>
            <a:ext cx="2817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418" name="Google Shape;41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9" name="Google Shape;419;p37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38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60163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8"/>
          <p:cNvSpPr txBox="1"/>
          <p:nvPr/>
        </p:nvSpPr>
        <p:spPr>
          <a:xfrm>
            <a:off x="4957044" y="1419212"/>
            <a:ext cx="361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26" name="Google Shape;426;p38"/>
          <p:cNvSpPr txBox="1"/>
          <p:nvPr/>
        </p:nvSpPr>
        <p:spPr>
          <a:xfrm>
            <a:off x="4957044" y="242546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27" name="Google Shape;427;p38"/>
          <p:cNvSpPr txBox="1"/>
          <p:nvPr/>
        </p:nvSpPr>
        <p:spPr>
          <a:xfrm>
            <a:off x="4957044" y="2703056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28" name="Google Shape;428;p38"/>
          <p:cNvSpPr txBox="1"/>
          <p:nvPr/>
        </p:nvSpPr>
        <p:spPr>
          <a:xfrm>
            <a:off x="4957044" y="3709304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29" name="Google Shape;429;p38"/>
          <p:cNvSpPr txBox="1"/>
          <p:nvPr/>
        </p:nvSpPr>
        <p:spPr>
          <a:xfrm>
            <a:off x="4957044" y="398690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30" name="Google Shape;430;p38"/>
          <p:cNvSpPr txBox="1"/>
          <p:nvPr/>
        </p:nvSpPr>
        <p:spPr>
          <a:xfrm>
            <a:off x="2573062" y="1778120"/>
            <a:ext cx="33405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lvl="0" indent="0" algn="l" rtl="0">
              <a:lnSpc>
                <a:spcPct val="107916"/>
              </a:lnSpc>
              <a:spcBef>
                <a:spcPts val="100"/>
              </a:spcBef>
              <a:spcAft>
                <a:spcPts val="0"/>
              </a:spcAft>
              <a:buSzPts val="600"/>
              <a:buNone/>
            </a:pP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7916"/>
              </a:lnSpc>
              <a:spcBef>
                <a:spcPts val="400"/>
              </a:spcBef>
              <a:spcAft>
                <a:spcPts val="400"/>
              </a:spcAft>
              <a:buSzPts val="600"/>
              <a:buNone/>
            </a:pPr>
            <a:endParaRPr sz="40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431" name="Google Shape;431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2" name="Google Shape;432;p38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33" name="Google Shape;433;p38"/>
          <p:cNvPicPr preferRelativeResize="0"/>
          <p:nvPr/>
        </p:nvPicPr>
        <p:blipFill rotWithShape="1">
          <a:blip r:embed="rId5">
            <a:alphaModFix/>
          </a:blip>
          <a:srcRect l="63887" t="50308" r="-557" b="33558"/>
          <a:stretch/>
        </p:blipFill>
        <p:spPr>
          <a:xfrm>
            <a:off x="2353050" y="1478263"/>
            <a:ext cx="4437910" cy="2186975"/>
          </a:xfrm>
          <a:prstGeom prst="rect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39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60163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39"/>
          <p:cNvSpPr txBox="1"/>
          <p:nvPr/>
        </p:nvSpPr>
        <p:spPr>
          <a:xfrm>
            <a:off x="4957044" y="1419212"/>
            <a:ext cx="361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40" name="Google Shape;440;p39"/>
          <p:cNvSpPr txBox="1"/>
          <p:nvPr/>
        </p:nvSpPr>
        <p:spPr>
          <a:xfrm>
            <a:off x="4957044" y="242546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41" name="Google Shape;441;p39"/>
          <p:cNvSpPr txBox="1"/>
          <p:nvPr/>
        </p:nvSpPr>
        <p:spPr>
          <a:xfrm>
            <a:off x="4957044" y="2703056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42" name="Google Shape;442;p39"/>
          <p:cNvSpPr txBox="1"/>
          <p:nvPr/>
        </p:nvSpPr>
        <p:spPr>
          <a:xfrm>
            <a:off x="4957044" y="3709304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43" name="Google Shape;443;p39"/>
          <p:cNvSpPr txBox="1"/>
          <p:nvPr/>
        </p:nvSpPr>
        <p:spPr>
          <a:xfrm>
            <a:off x="4957044" y="398690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44" name="Google Shape;444;p39"/>
          <p:cNvSpPr txBox="1"/>
          <p:nvPr/>
        </p:nvSpPr>
        <p:spPr>
          <a:xfrm>
            <a:off x="2573062" y="1778120"/>
            <a:ext cx="33405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lvl="0" indent="0" algn="l" rtl="0">
              <a:lnSpc>
                <a:spcPct val="107916"/>
              </a:lnSpc>
              <a:spcBef>
                <a:spcPts val="100"/>
              </a:spcBef>
              <a:spcAft>
                <a:spcPts val="0"/>
              </a:spcAft>
              <a:buSzPts val="600"/>
              <a:buNone/>
            </a:pP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7916"/>
              </a:lnSpc>
              <a:spcBef>
                <a:spcPts val="400"/>
              </a:spcBef>
              <a:spcAft>
                <a:spcPts val="400"/>
              </a:spcAft>
              <a:buSzPts val="600"/>
              <a:buNone/>
            </a:pPr>
            <a:endParaRPr sz="40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445" name="Google Shape;445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6" name="Google Shape;446;p39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7" name="Google Shape;447;p39"/>
          <p:cNvSpPr txBox="1"/>
          <p:nvPr/>
        </p:nvSpPr>
        <p:spPr>
          <a:xfrm>
            <a:off x="672476" y="1723025"/>
            <a:ext cx="7140000" cy="19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</a:pP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Vzděláváme potenciální gatekeepers - train the trainers s koordinátory bezpečnosti Správy železnic</a:t>
            </a: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</a:pP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Pochod pro pozůstalé (na pomezí univerzální a selektivní prevence)</a:t>
            </a: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</a:pP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Materiály pro školy - metodické doporučení MŠMT </a:t>
            </a: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</a:pP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Na webu máme i možnost chatu s krizovými interventy Nepanikař</a:t>
            </a: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48" name="Google Shape;448;p39"/>
          <p:cNvSpPr txBox="1"/>
          <p:nvPr/>
        </p:nvSpPr>
        <p:spPr>
          <a:xfrm>
            <a:off x="672463" y="1011775"/>
            <a:ext cx="26733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 děláme?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1400" y="971550"/>
            <a:ext cx="5562601" cy="417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6261725" cy="238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4849" y="0"/>
            <a:ext cx="363660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2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60163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2"/>
          <p:cNvSpPr txBox="1"/>
          <p:nvPr/>
        </p:nvSpPr>
        <p:spPr>
          <a:xfrm>
            <a:off x="4957044" y="1419212"/>
            <a:ext cx="361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66" name="Google Shape;466;p42"/>
          <p:cNvSpPr txBox="1"/>
          <p:nvPr/>
        </p:nvSpPr>
        <p:spPr>
          <a:xfrm>
            <a:off x="4957044" y="242546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67" name="Google Shape;467;p42"/>
          <p:cNvSpPr txBox="1"/>
          <p:nvPr/>
        </p:nvSpPr>
        <p:spPr>
          <a:xfrm>
            <a:off x="4957044" y="2703056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68" name="Google Shape;468;p42"/>
          <p:cNvSpPr txBox="1"/>
          <p:nvPr/>
        </p:nvSpPr>
        <p:spPr>
          <a:xfrm>
            <a:off x="4957044" y="3709304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69" name="Google Shape;469;p42"/>
          <p:cNvSpPr txBox="1"/>
          <p:nvPr/>
        </p:nvSpPr>
        <p:spPr>
          <a:xfrm>
            <a:off x="4957044" y="398690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70" name="Google Shape;470;p42"/>
          <p:cNvSpPr txBox="1"/>
          <p:nvPr/>
        </p:nvSpPr>
        <p:spPr>
          <a:xfrm>
            <a:off x="2573062" y="1778120"/>
            <a:ext cx="33405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lvl="0" indent="0" algn="l" rtl="0">
              <a:lnSpc>
                <a:spcPct val="107916"/>
              </a:lnSpc>
              <a:spcBef>
                <a:spcPts val="100"/>
              </a:spcBef>
              <a:spcAft>
                <a:spcPts val="0"/>
              </a:spcAft>
              <a:buSzPts val="600"/>
              <a:buNone/>
            </a:pP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7916"/>
              </a:lnSpc>
              <a:spcBef>
                <a:spcPts val="400"/>
              </a:spcBef>
              <a:spcAft>
                <a:spcPts val="400"/>
              </a:spcAft>
              <a:buSzPts val="600"/>
              <a:buNone/>
            </a:pPr>
            <a:endParaRPr sz="40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471" name="Google Shape;471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42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3" name="Google Shape;473;p42"/>
          <p:cNvSpPr txBox="1"/>
          <p:nvPr/>
        </p:nvSpPr>
        <p:spPr>
          <a:xfrm>
            <a:off x="625638" y="1937488"/>
            <a:ext cx="6563400" cy="10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</a:pP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Dále a šířeji vzdělávat relevantní cílové skupiny v rámci připravovaného projektu</a:t>
            </a: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1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–"/>
            </a:pP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Učitelé*ky, rodiče, pracovníci*e v médiích atd.</a:t>
            </a: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74" name="Google Shape;474;p42"/>
          <p:cNvSpPr txBox="1"/>
          <p:nvPr/>
        </p:nvSpPr>
        <p:spPr>
          <a:xfrm>
            <a:off x="672463" y="1011775"/>
            <a:ext cx="26733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 chceme dělat?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" name="Google Shape;87;p16"/>
          <p:cNvGrpSpPr/>
          <p:nvPr/>
        </p:nvGrpSpPr>
        <p:grpSpPr>
          <a:xfrm rot="10800000">
            <a:off x="838884" y="4384649"/>
            <a:ext cx="244273" cy="244273"/>
            <a:chOff x="607" y="607"/>
            <a:chExt cx="651396" cy="651396"/>
          </a:xfrm>
        </p:grpSpPr>
        <p:sp>
          <p:nvSpPr>
            <p:cNvPr id="88" name="Google Shape;88;p16"/>
            <p:cNvSpPr/>
            <p:nvPr/>
          </p:nvSpPr>
          <p:spPr>
            <a:xfrm rot="10800000">
              <a:off x="607" y="607"/>
              <a:ext cx="651396" cy="651396"/>
            </a:xfrm>
            <a:custGeom>
              <a:avLst/>
              <a:gdLst/>
              <a:ahLst/>
              <a:cxnLst/>
              <a:rect l="l" t="t" r="r" b="b"/>
              <a:pathLst>
                <a:path w="6355080" h="6355080" extrusionOk="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9" name="Google Shape;89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108667" y="108667"/>
              <a:ext cx="434669" cy="4346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0" name="Google Shape;90;p16"/>
          <p:cNvGrpSpPr/>
          <p:nvPr/>
        </p:nvGrpSpPr>
        <p:grpSpPr>
          <a:xfrm>
            <a:off x="514578" y="4384877"/>
            <a:ext cx="244273" cy="244273"/>
            <a:chOff x="607" y="607"/>
            <a:chExt cx="651396" cy="651396"/>
          </a:xfrm>
        </p:grpSpPr>
        <p:sp>
          <p:nvSpPr>
            <p:cNvPr id="91" name="Google Shape;91;p16"/>
            <p:cNvSpPr/>
            <p:nvPr/>
          </p:nvSpPr>
          <p:spPr>
            <a:xfrm rot="10800000">
              <a:off x="607" y="607"/>
              <a:ext cx="651396" cy="651396"/>
            </a:xfrm>
            <a:custGeom>
              <a:avLst/>
              <a:gdLst/>
              <a:ahLst/>
              <a:cxnLst/>
              <a:rect l="l" t="t" r="r" b="b"/>
              <a:pathLst>
                <a:path w="6355080" h="6355080" extrusionOk="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" name="Google Shape;92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108667" y="108667"/>
              <a:ext cx="434669" cy="4346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3" name="Google Shape;93;p16"/>
          <p:cNvSpPr txBox="1"/>
          <p:nvPr/>
        </p:nvSpPr>
        <p:spPr>
          <a:xfrm>
            <a:off x="514350" y="2837702"/>
            <a:ext cx="232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94" name="Google Shape;94;p16"/>
          <p:cNvSpPr txBox="1"/>
          <p:nvPr/>
        </p:nvSpPr>
        <p:spPr>
          <a:xfrm>
            <a:off x="3955767" y="1146130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95" name="Google Shape;95;p16"/>
          <p:cNvSpPr txBox="1"/>
          <p:nvPr/>
        </p:nvSpPr>
        <p:spPr>
          <a:xfrm>
            <a:off x="3955767" y="1644581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96" name="Google Shape;96;p16"/>
          <p:cNvSpPr txBox="1"/>
          <p:nvPr/>
        </p:nvSpPr>
        <p:spPr>
          <a:xfrm>
            <a:off x="3955767" y="2936944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97" name="Google Shape;97;p16"/>
          <p:cNvSpPr txBox="1"/>
          <p:nvPr/>
        </p:nvSpPr>
        <p:spPr>
          <a:xfrm>
            <a:off x="6716951" y="1146130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98" name="Google Shape;98;p16"/>
          <p:cNvSpPr txBox="1"/>
          <p:nvPr/>
        </p:nvSpPr>
        <p:spPr>
          <a:xfrm>
            <a:off x="6716951" y="1644581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99" name="Google Shape;99;p16"/>
          <p:cNvSpPr txBox="1"/>
          <p:nvPr/>
        </p:nvSpPr>
        <p:spPr>
          <a:xfrm>
            <a:off x="6716951" y="2936944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100" name="Google Shape;100;p16"/>
          <p:cNvSpPr txBox="1"/>
          <p:nvPr/>
        </p:nvSpPr>
        <p:spPr>
          <a:xfrm>
            <a:off x="6716951" y="3435395"/>
            <a:ext cx="1818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b="1" i="0" u="none" strike="noStrike" cap="none">
                <a:solidFill>
                  <a:srgbClr val="254E72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sz="700"/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" name="Google Shape;102;p16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3" name="Google Shape;103;p16"/>
          <p:cNvSpPr txBox="1"/>
          <p:nvPr/>
        </p:nvSpPr>
        <p:spPr>
          <a:xfrm>
            <a:off x="662175" y="1520500"/>
            <a:ext cx="4156500" cy="15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228600" lvl="0" indent="-20955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 Sans"/>
              <a:buChar char="●"/>
            </a:pPr>
            <a:r>
              <a:rPr lang="cs" sz="15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Sebevražedné myšlenky</a:t>
            </a:r>
            <a:endParaRPr sz="15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0" indent="-20955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 Sans"/>
              <a:buChar char="●"/>
            </a:pPr>
            <a:r>
              <a:rPr lang="cs" sz="15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Sebevražedné tendence</a:t>
            </a:r>
            <a:endParaRPr sz="15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0" indent="-20955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 Sans"/>
              <a:buChar char="●"/>
            </a:pPr>
            <a:r>
              <a:rPr lang="cs" sz="15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Pokus o sebevraždu</a:t>
            </a:r>
            <a:endParaRPr sz="15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0" indent="-20955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 Sans"/>
              <a:buChar char="●"/>
            </a:pPr>
            <a:r>
              <a:rPr lang="cs" sz="15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Sebevražda</a:t>
            </a:r>
            <a:endParaRPr sz="15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1905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Char char="●"/>
            </a:pPr>
            <a:r>
              <a:rPr lang="cs" sz="15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Akt vzetí si života</a:t>
            </a:r>
            <a:endParaRPr sz="15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1905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Char char="●"/>
            </a:pPr>
            <a:r>
              <a:rPr lang="cs" sz="15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Úmrtí navozené osobou na sobě samé související s přáním/touhou nežít</a:t>
            </a:r>
            <a:endParaRPr sz="15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662175" y="865325"/>
            <a:ext cx="34011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Sebevražedné jednání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5" name="Google Shape;10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7863" y="372275"/>
            <a:ext cx="3134727" cy="3803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F4FF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3"/>
          <p:cNvSpPr txBox="1"/>
          <p:nvPr/>
        </p:nvSpPr>
        <p:spPr>
          <a:xfrm>
            <a:off x="2319150" y="1838400"/>
            <a:ext cx="4505700" cy="14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Indikované intervence </a:t>
            </a:r>
            <a:endParaRPr sz="2400" b="1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—</a:t>
            </a:r>
            <a:endParaRPr sz="2400" b="1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cílíme na nejohroženější jednotlivce </a:t>
            </a:r>
            <a:endParaRPr sz="2400" b="1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80" name="Google Shape;480;p43"/>
          <p:cNvSpPr txBox="1"/>
          <p:nvPr/>
        </p:nvSpPr>
        <p:spPr>
          <a:xfrm>
            <a:off x="4916804" y="925278"/>
            <a:ext cx="2817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81" name="Google Shape;481;p43"/>
          <p:cNvSpPr txBox="1"/>
          <p:nvPr/>
        </p:nvSpPr>
        <p:spPr>
          <a:xfrm>
            <a:off x="4916804" y="2016315"/>
            <a:ext cx="2817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82" name="Google Shape;482;p43"/>
          <p:cNvSpPr txBox="1"/>
          <p:nvPr/>
        </p:nvSpPr>
        <p:spPr>
          <a:xfrm>
            <a:off x="4916804" y="3228188"/>
            <a:ext cx="2817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83" name="Google Shape;483;p43"/>
          <p:cNvSpPr txBox="1"/>
          <p:nvPr/>
        </p:nvSpPr>
        <p:spPr>
          <a:xfrm>
            <a:off x="4916804" y="3860392"/>
            <a:ext cx="2817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484" name="Google Shape;48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5" name="Google Shape;485;p43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44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1" name="Google Shape;491;p44"/>
          <p:cNvGrpSpPr/>
          <p:nvPr/>
        </p:nvGrpSpPr>
        <p:grpSpPr>
          <a:xfrm rot="10800000">
            <a:off x="838884" y="4384649"/>
            <a:ext cx="244273" cy="244273"/>
            <a:chOff x="607" y="607"/>
            <a:chExt cx="651396" cy="651396"/>
          </a:xfrm>
        </p:grpSpPr>
        <p:sp>
          <p:nvSpPr>
            <p:cNvPr id="492" name="Google Shape;492;p44"/>
            <p:cNvSpPr/>
            <p:nvPr/>
          </p:nvSpPr>
          <p:spPr>
            <a:xfrm rot="10800000">
              <a:off x="607" y="607"/>
              <a:ext cx="651396" cy="651396"/>
            </a:xfrm>
            <a:custGeom>
              <a:avLst/>
              <a:gdLst/>
              <a:ahLst/>
              <a:cxnLst/>
              <a:rect l="l" t="t" r="r" b="b"/>
              <a:pathLst>
                <a:path w="6355080" h="6355080" extrusionOk="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93" name="Google Shape;493;p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108667" y="108667"/>
              <a:ext cx="434669" cy="4346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4" name="Google Shape;494;p44"/>
          <p:cNvGrpSpPr/>
          <p:nvPr/>
        </p:nvGrpSpPr>
        <p:grpSpPr>
          <a:xfrm>
            <a:off x="514578" y="4384877"/>
            <a:ext cx="244273" cy="244273"/>
            <a:chOff x="607" y="607"/>
            <a:chExt cx="651396" cy="651396"/>
          </a:xfrm>
        </p:grpSpPr>
        <p:sp>
          <p:nvSpPr>
            <p:cNvPr id="495" name="Google Shape;495;p44"/>
            <p:cNvSpPr/>
            <p:nvPr/>
          </p:nvSpPr>
          <p:spPr>
            <a:xfrm rot="10800000">
              <a:off x="607" y="607"/>
              <a:ext cx="651396" cy="651396"/>
            </a:xfrm>
            <a:custGeom>
              <a:avLst/>
              <a:gdLst/>
              <a:ahLst/>
              <a:cxnLst/>
              <a:rect l="l" t="t" r="r" b="b"/>
              <a:pathLst>
                <a:path w="6355080" h="6355080" extrusionOk="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96" name="Google Shape;496;p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108667" y="108667"/>
              <a:ext cx="434669" cy="4346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7" name="Google Shape;497;p44"/>
          <p:cNvSpPr txBox="1"/>
          <p:nvPr/>
        </p:nvSpPr>
        <p:spPr>
          <a:xfrm>
            <a:off x="514350" y="2837702"/>
            <a:ext cx="232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98" name="Google Shape;498;p44"/>
          <p:cNvSpPr txBox="1"/>
          <p:nvPr/>
        </p:nvSpPr>
        <p:spPr>
          <a:xfrm>
            <a:off x="3955767" y="1146130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99" name="Google Shape;499;p44"/>
          <p:cNvSpPr txBox="1"/>
          <p:nvPr/>
        </p:nvSpPr>
        <p:spPr>
          <a:xfrm>
            <a:off x="3955767" y="1644581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00" name="Google Shape;500;p44"/>
          <p:cNvSpPr txBox="1"/>
          <p:nvPr/>
        </p:nvSpPr>
        <p:spPr>
          <a:xfrm>
            <a:off x="3955767" y="2936944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01" name="Google Shape;501;p44"/>
          <p:cNvSpPr txBox="1"/>
          <p:nvPr/>
        </p:nvSpPr>
        <p:spPr>
          <a:xfrm>
            <a:off x="6716951" y="1146130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02" name="Google Shape;502;p44"/>
          <p:cNvSpPr txBox="1"/>
          <p:nvPr/>
        </p:nvSpPr>
        <p:spPr>
          <a:xfrm>
            <a:off x="6716951" y="1644581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03" name="Google Shape;503;p44"/>
          <p:cNvSpPr txBox="1"/>
          <p:nvPr/>
        </p:nvSpPr>
        <p:spPr>
          <a:xfrm>
            <a:off x="6716951" y="2936944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04" name="Google Shape;504;p44"/>
          <p:cNvSpPr txBox="1"/>
          <p:nvPr/>
        </p:nvSpPr>
        <p:spPr>
          <a:xfrm>
            <a:off x="6716951" y="3435395"/>
            <a:ext cx="1818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b="1" i="0" u="none" strike="noStrike" cap="none">
                <a:solidFill>
                  <a:srgbClr val="254E72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sz="700"/>
          </a:p>
        </p:txBody>
      </p:sp>
      <p:pic>
        <p:nvPicPr>
          <p:cNvPr id="505" name="Google Shape;505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6" name="Google Shape;506;p44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07" name="Google Shape;507;p44"/>
          <p:cNvPicPr preferRelativeResize="0"/>
          <p:nvPr/>
        </p:nvPicPr>
        <p:blipFill rotWithShape="1">
          <a:blip r:embed="rId6">
            <a:alphaModFix/>
          </a:blip>
          <a:srcRect l="62490" t="66442" b="11002"/>
          <a:stretch/>
        </p:blipFill>
        <p:spPr>
          <a:xfrm>
            <a:off x="2677575" y="1295825"/>
            <a:ext cx="3788850" cy="2551851"/>
          </a:xfrm>
          <a:prstGeom prst="rect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45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60163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5"/>
          <p:cNvSpPr txBox="1"/>
          <p:nvPr/>
        </p:nvSpPr>
        <p:spPr>
          <a:xfrm>
            <a:off x="4957044" y="1419212"/>
            <a:ext cx="361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14" name="Google Shape;514;p45"/>
          <p:cNvSpPr txBox="1"/>
          <p:nvPr/>
        </p:nvSpPr>
        <p:spPr>
          <a:xfrm>
            <a:off x="4957044" y="242546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15" name="Google Shape;515;p45"/>
          <p:cNvSpPr txBox="1"/>
          <p:nvPr/>
        </p:nvSpPr>
        <p:spPr>
          <a:xfrm>
            <a:off x="4957044" y="2703056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16" name="Google Shape;516;p45"/>
          <p:cNvSpPr txBox="1"/>
          <p:nvPr/>
        </p:nvSpPr>
        <p:spPr>
          <a:xfrm>
            <a:off x="4957044" y="3709304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17" name="Google Shape;517;p45"/>
          <p:cNvSpPr txBox="1"/>
          <p:nvPr/>
        </p:nvSpPr>
        <p:spPr>
          <a:xfrm>
            <a:off x="4957044" y="398690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18" name="Google Shape;518;p45"/>
          <p:cNvSpPr txBox="1"/>
          <p:nvPr/>
        </p:nvSpPr>
        <p:spPr>
          <a:xfrm>
            <a:off x="2573062" y="1778120"/>
            <a:ext cx="33405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lvl="0" indent="0" algn="l" rtl="0">
              <a:lnSpc>
                <a:spcPct val="107916"/>
              </a:lnSpc>
              <a:spcBef>
                <a:spcPts val="100"/>
              </a:spcBef>
              <a:spcAft>
                <a:spcPts val="0"/>
              </a:spcAft>
              <a:buSzPts val="600"/>
              <a:buNone/>
            </a:pP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7916"/>
              </a:lnSpc>
              <a:spcBef>
                <a:spcPts val="400"/>
              </a:spcBef>
              <a:spcAft>
                <a:spcPts val="400"/>
              </a:spcAft>
              <a:buSzPts val="600"/>
              <a:buNone/>
            </a:pPr>
            <a:endParaRPr sz="40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519" name="Google Shape;519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0" name="Google Shape;520;p45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1" name="Google Shape;521;p45"/>
          <p:cNvSpPr txBox="1"/>
          <p:nvPr/>
        </p:nvSpPr>
        <p:spPr>
          <a:xfrm>
            <a:off x="625638" y="1937488"/>
            <a:ext cx="6563400" cy="13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</a:pP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Kromě chatového poradenství na webu </a:t>
            </a:r>
            <a:r>
              <a:rPr lang="cs" sz="1800" u="sng">
                <a:solidFill>
                  <a:schemeClr val="hlink"/>
                </a:solidFill>
                <a:latin typeface="Nunito Sans"/>
                <a:ea typeface="Nunito Sans"/>
                <a:cs typeface="Nunito Sans"/>
                <a:sym typeface="Nunito Sans"/>
                <a:hlinkClick r:id="rId5"/>
              </a:rPr>
              <a:t>www.sebevrazdy.cz</a:t>
            </a: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 (pomezí selektivní a indikované prevence) se v této rovině zatím neangažujeme</a:t>
            </a: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</a:pP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Zásadní role stávajícího systému péče o duševní zdraví</a:t>
            </a: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22" name="Google Shape;522;p45"/>
          <p:cNvSpPr txBox="1"/>
          <p:nvPr/>
        </p:nvSpPr>
        <p:spPr>
          <a:xfrm>
            <a:off x="672463" y="1011775"/>
            <a:ext cx="26733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 děláme?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46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60163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46"/>
          <p:cNvSpPr txBox="1"/>
          <p:nvPr/>
        </p:nvSpPr>
        <p:spPr>
          <a:xfrm>
            <a:off x="4957044" y="1419212"/>
            <a:ext cx="361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29" name="Google Shape;529;p46"/>
          <p:cNvSpPr txBox="1"/>
          <p:nvPr/>
        </p:nvSpPr>
        <p:spPr>
          <a:xfrm>
            <a:off x="4957044" y="242546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30" name="Google Shape;530;p46"/>
          <p:cNvSpPr txBox="1"/>
          <p:nvPr/>
        </p:nvSpPr>
        <p:spPr>
          <a:xfrm>
            <a:off x="4957044" y="2703056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31" name="Google Shape;531;p46"/>
          <p:cNvSpPr txBox="1"/>
          <p:nvPr/>
        </p:nvSpPr>
        <p:spPr>
          <a:xfrm>
            <a:off x="4957044" y="3709304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32" name="Google Shape;532;p46"/>
          <p:cNvSpPr txBox="1"/>
          <p:nvPr/>
        </p:nvSpPr>
        <p:spPr>
          <a:xfrm>
            <a:off x="4957044" y="398690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33" name="Google Shape;533;p46"/>
          <p:cNvSpPr txBox="1"/>
          <p:nvPr/>
        </p:nvSpPr>
        <p:spPr>
          <a:xfrm>
            <a:off x="2573062" y="1778120"/>
            <a:ext cx="33405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lvl="0" indent="0" algn="l" rtl="0">
              <a:lnSpc>
                <a:spcPct val="107916"/>
              </a:lnSpc>
              <a:spcBef>
                <a:spcPts val="100"/>
              </a:spcBef>
              <a:spcAft>
                <a:spcPts val="0"/>
              </a:spcAft>
              <a:buSzPts val="600"/>
              <a:buNone/>
            </a:pP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7916"/>
              </a:lnSpc>
              <a:spcBef>
                <a:spcPts val="400"/>
              </a:spcBef>
              <a:spcAft>
                <a:spcPts val="400"/>
              </a:spcAft>
              <a:buSzPts val="600"/>
              <a:buNone/>
            </a:pPr>
            <a:endParaRPr sz="40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534" name="Google Shape;53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5" name="Google Shape;535;p46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6" name="Google Shape;536;p46"/>
          <p:cNvSpPr txBox="1"/>
          <p:nvPr/>
        </p:nvSpPr>
        <p:spPr>
          <a:xfrm>
            <a:off x="672463" y="1011775"/>
            <a:ext cx="26733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 chceme dělat?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7" name="Google Shape;537;p46"/>
          <p:cNvSpPr txBox="1"/>
          <p:nvPr/>
        </p:nvSpPr>
        <p:spPr>
          <a:xfrm>
            <a:off x="672475" y="1457000"/>
            <a:ext cx="7672500" cy="19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</a:pP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V rámci NAPPS:</a:t>
            </a: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95300" lvl="3" indent="-152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–"/>
            </a:pP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zlepšení návazné péče po propuštění z hospitalizace (ročně cca 3000 hospitalizací  pro záměrné sebepoškození, z toho jsou podstatný podíl pokusy) u lidí s pokusem v anamnéze</a:t>
            </a: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95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355600" lvl="2" indent="-152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•"/>
            </a:pP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Iniciovat vznik dalších podpůrných skupin pro pozůstalé</a:t>
            </a: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3F4FF"/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47"/>
          <p:cNvSpPr txBox="1"/>
          <p:nvPr/>
        </p:nvSpPr>
        <p:spPr>
          <a:xfrm>
            <a:off x="2319150" y="1838400"/>
            <a:ext cx="4505700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43" name="Google Shape;543;p47"/>
          <p:cNvSpPr txBox="1"/>
          <p:nvPr/>
        </p:nvSpPr>
        <p:spPr>
          <a:xfrm>
            <a:off x="4916804" y="925278"/>
            <a:ext cx="2817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44" name="Google Shape;544;p47"/>
          <p:cNvSpPr txBox="1"/>
          <p:nvPr/>
        </p:nvSpPr>
        <p:spPr>
          <a:xfrm>
            <a:off x="4916804" y="2016315"/>
            <a:ext cx="2817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45" name="Google Shape;545;p47"/>
          <p:cNvSpPr txBox="1"/>
          <p:nvPr/>
        </p:nvSpPr>
        <p:spPr>
          <a:xfrm>
            <a:off x="4916804" y="3228188"/>
            <a:ext cx="2817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46" name="Google Shape;546;p47"/>
          <p:cNvSpPr txBox="1"/>
          <p:nvPr/>
        </p:nvSpPr>
        <p:spPr>
          <a:xfrm>
            <a:off x="4916804" y="3860392"/>
            <a:ext cx="2817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547" name="Google Shape;547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8" name="Google Shape;548;p47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9" name="Google Shape;549;p47"/>
          <p:cNvSpPr txBox="1"/>
          <p:nvPr/>
        </p:nvSpPr>
        <p:spPr>
          <a:xfrm>
            <a:off x="2273950" y="831025"/>
            <a:ext cx="4169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950" b="1">
                <a:solidFill>
                  <a:schemeClr val="dk1"/>
                </a:solidFill>
              </a:rPr>
              <a:t> </a:t>
            </a:r>
            <a:r>
              <a:rPr lang="cs" sz="2400"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Metodická doporučení a metodické pokyny v oblasti sebevražedného chování</a:t>
            </a:r>
            <a:endParaRPr sz="2400" b="1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550" name="Google Shape;55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5500" y="2124033"/>
            <a:ext cx="1969151" cy="2785983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47"/>
          <p:cNvSpPr txBox="1"/>
          <p:nvPr/>
        </p:nvSpPr>
        <p:spPr>
          <a:xfrm>
            <a:off x="4916800" y="25046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48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60163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48"/>
          <p:cNvSpPr txBox="1"/>
          <p:nvPr/>
        </p:nvSpPr>
        <p:spPr>
          <a:xfrm>
            <a:off x="4957044" y="1419212"/>
            <a:ext cx="361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58" name="Google Shape;558;p48"/>
          <p:cNvSpPr txBox="1"/>
          <p:nvPr/>
        </p:nvSpPr>
        <p:spPr>
          <a:xfrm>
            <a:off x="4957044" y="242546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59" name="Google Shape;559;p48"/>
          <p:cNvSpPr txBox="1"/>
          <p:nvPr/>
        </p:nvSpPr>
        <p:spPr>
          <a:xfrm>
            <a:off x="4957044" y="2703056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60" name="Google Shape;560;p48"/>
          <p:cNvSpPr txBox="1"/>
          <p:nvPr/>
        </p:nvSpPr>
        <p:spPr>
          <a:xfrm>
            <a:off x="4957044" y="3709304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61" name="Google Shape;561;p48"/>
          <p:cNvSpPr txBox="1"/>
          <p:nvPr/>
        </p:nvSpPr>
        <p:spPr>
          <a:xfrm>
            <a:off x="4957044" y="398690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62" name="Google Shape;562;p48"/>
          <p:cNvSpPr txBox="1"/>
          <p:nvPr/>
        </p:nvSpPr>
        <p:spPr>
          <a:xfrm>
            <a:off x="2573062" y="1778120"/>
            <a:ext cx="33405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lvl="0" indent="0" algn="l" rtl="0">
              <a:lnSpc>
                <a:spcPct val="107916"/>
              </a:lnSpc>
              <a:spcBef>
                <a:spcPts val="100"/>
              </a:spcBef>
              <a:spcAft>
                <a:spcPts val="0"/>
              </a:spcAft>
              <a:buSzPts val="600"/>
              <a:buNone/>
            </a:pP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7916"/>
              </a:lnSpc>
              <a:spcBef>
                <a:spcPts val="400"/>
              </a:spcBef>
              <a:spcAft>
                <a:spcPts val="400"/>
              </a:spcAft>
              <a:buSzPts val="600"/>
              <a:buNone/>
            </a:pPr>
            <a:endParaRPr sz="40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563" name="Google Shape;563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4" name="Google Shape;564;p48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5" name="Google Shape;565;p48"/>
          <p:cNvSpPr txBox="1"/>
          <p:nvPr/>
        </p:nvSpPr>
        <p:spPr>
          <a:xfrm>
            <a:off x="351900" y="950700"/>
            <a:ext cx="8440200" cy="30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114300" lvl="0" indent="-190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</a:pP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Metodická podpora pro školy a pedagogy </a:t>
            </a: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114300" lvl="0" indent="-190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</a:pP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Primárním cílem je </a:t>
            </a:r>
            <a:r>
              <a:rPr lang="cs" sz="1800"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poskytnout informace založené na důkazech</a:t>
            </a: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, </a:t>
            </a:r>
            <a:r>
              <a:rPr lang="cs" sz="1800"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zvýšit povědomí</a:t>
            </a: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 učitelů i dalších pracovníků o tématu sebevražednosti u mladých lidí </a:t>
            </a:r>
            <a:b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a </a:t>
            </a:r>
            <a:r>
              <a:rPr lang="cs" sz="1800"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nabídnout možné kroky</a:t>
            </a: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, které může podniknout sám pedagog či které může realizovat škola.</a:t>
            </a: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114300" lvl="0" indent="-190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</a:pP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= skrze doporučení vybavit základními dovednostmi, které vám v takových momentech snad pomohou situaci řešit.</a:t>
            </a: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114300" lvl="0" indent="-190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</a:pP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Vznik v návaznosti na Národní akční plán prevence sebevražd 2020-2030</a:t>
            </a: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1143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49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60163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9"/>
          <p:cNvSpPr txBox="1"/>
          <p:nvPr/>
        </p:nvSpPr>
        <p:spPr>
          <a:xfrm>
            <a:off x="4957044" y="1419212"/>
            <a:ext cx="361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72" name="Google Shape;572;p49"/>
          <p:cNvSpPr txBox="1"/>
          <p:nvPr/>
        </p:nvSpPr>
        <p:spPr>
          <a:xfrm>
            <a:off x="4957044" y="242546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73" name="Google Shape;573;p49"/>
          <p:cNvSpPr txBox="1"/>
          <p:nvPr/>
        </p:nvSpPr>
        <p:spPr>
          <a:xfrm>
            <a:off x="4957044" y="2703056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74" name="Google Shape;574;p49"/>
          <p:cNvSpPr txBox="1"/>
          <p:nvPr/>
        </p:nvSpPr>
        <p:spPr>
          <a:xfrm>
            <a:off x="4957044" y="3709304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75" name="Google Shape;575;p49"/>
          <p:cNvSpPr txBox="1"/>
          <p:nvPr/>
        </p:nvSpPr>
        <p:spPr>
          <a:xfrm>
            <a:off x="4957044" y="398690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76" name="Google Shape;576;p49"/>
          <p:cNvSpPr txBox="1"/>
          <p:nvPr/>
        </p:nvSpPr>
        <p:spPr>
          <a:xfrm>
            <a:off x="2573062" y="1778120"/>
            <a:ext cx="33405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lvl="0" indent="0" algn="l" rtl="0">
              <a:lnSpc>
                <a:spcPct val="107916"/>
              </a:lnSpc>
              <a:spcBef>
                <a:spcPts val="100"/>
              </a:spcBef>
              <a:spcAft>
                <a:spcPts val="0"/>
              </a:spcAft>
              <a:buSzPts val="600"/>
              <a:buNone/>
            </a:pP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7916"/>
              </a:lnSpc>
              <a:spcBef>
                <a:spcPts val="400"/>
              </a:spcBef>
              <a:spcAft>
                <a:spcPts val="400"/>
              </a:spcAft>
              <a:buSzPts val="600"/>
              <a:buNone/>
            </a:pPr>
            <a:endParaRPr sz="40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577" name="Google Shape;57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8" name="Google Shape;578;p49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9" name="Google Shape;579;p49"/>
          <p:cNvSpPr txBox="1"/>
          <p:nvPr/>
        </p:nvSpPr>
        <p:spPr>
          <a:xfrm>
            <a:off x="672475" y="1444075"/>
            <a:ext cx="7823100" cy="27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114300" lvl="0" indent="-1905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</a:pP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Oddělení role pedagoga a role pracovníků školního poradenského pracoviště, kteří po pedagogovi přebírají štafetu v řešení takových situací, to vše ideálně za spolupráce s rodinou.</a:t>
            </a: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114300" lvl="0" indent="-190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</a:pP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V praxi vidíme, že je to právě učitel, na koho se žáci obrací, či kdo si všímá varovných signálů. </a:t>
            </a: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114300" lvl="0" indent="-190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</a:pPr>
            <a:r>
              <a:rPr lang="cs"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Přáli bychom si, aby vám doporučení </a:t>
            </a:r>
            <a:r>
              <a:rPr lang="cs" sz="1800"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pomohlo zjistit, jak jednat, a nebát se jednat.</a:t>
            </a:r>
            <a:endParaRPr sz="1800" b="1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1143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80" name="Google Shape;580;p49"/>
          <p:cNvSpPr txBox="1"/>
          <p:nvPr/>
        </p:nvSpPr>
        <p:spPr>
          <a:xfrm>
            <a:off x="672463" y="1011775"/>
            <a:ext cx="26733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50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60163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50"/>
          <p:cNvSpPr txBox="1"/>
          <p:nvPr/>
        </p:nvSpPr>
        <p:spPr>
          <a:xfrm>
            <a:off x="4957044" y="1419212"/>
            <a:ext cx="361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87" name="Google Shape;587;p50"/>
          <p:cNvSpPr txBox="1"/>
          <p:nvPr/>
        </p:nvSpPr>
        <p:spPr>
          <a:xfrm>
            <a:off x="4957044" y="242546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88" name="Google Shape;588;p50"/>
          <p:cNvSpPr txBox="1"/>
          <p:nvPr/>
        </p:nvSpPr>
        <p:spPr>
          <a:xfrm>
            <a:off x="4957044" y="2703056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89" name="Google Shape;589;p50"/>
          <p:cNvSpPr txBox="1"/>
          <p:nvPr/>
        </p:nvSpPr>
        <p:spPr>
          <a:xfrm>
            <a:off x="4957044" y="3709304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90" name="Google Shape;590;p50"/>
          <p:cNvSpPr txBox="1"/>
          <p:nvPr/>
        </p:nvSpPr>
        <p:spPr>
          <a:xfrm>
            <a:off x="4957044" y="398690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91" name="Google Shape;591;p50"/>
          <p:cNvSpPr txBox="1"/>
          <p:nvPr/>
        </p:nvSpPr>
        <p:spPr>
          <a:xfrm>
            <a:off x="2573062" y="1778120"/>
            <a:ext cx="33405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lvl="0" indent="0" algn="l" rtl="0">
              <a:lnSpc>
                <a:spcPct val="107916"/>
              </a:lnSpc>
              <a:spcBef>
                <a:spcPts val="100"/>
              </a:spcBef>
              <a:spcAft>
                <a:spcPts val="0"/>
              </a:spcAft>
              <a:buSzPts val="600"/>
              <a:buNone/>
            </a:pP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7916"/>
              </a:lnSpc>
              <a:spcBef>
                <a:spcPts val="400"/>
              </a:spcBef>
              <a:spcAft>
                <a:spcPts val="400"/>
              </a:spcAft>
              <a:buSzPts val="600"/>
              <a:buNone/>
            </a:pPr>
            <a:endParaRPr sz="40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592" name="Google Shape;592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3" name="Google Shape;593;p50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4" name="Google Shape;594;p50"/>
          <p:cNvSpPr txBox="1"/>
          <p:nvPr/>
        </p:nvSpPr>
        <p:spPr>
          <a:xfrm>
            <a:off x="641700" y="1601425"/>
            <a:ext cx="4098000" cy="10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228600" lvl="0" indent="-196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Sans"/>
              <a:buChar char="●"/>
            </a:pPr>
            <a:r>
              <a:rPr lang="cs" sz="1300" u="sng">
                <a:solidFill>
                  <a:schemeClr val="hlink"/>
                </a:solidFill>
                <a:latin typeface="Nunito Sans"/>
                <a:ea typeface="Nunito Sans"/>
                <a:cs typeface="Nunito Sans"/>
                <a:sym typeface="Nunito Sans"/>
                <a:hlinkClick r:id="rId5"/>
              </a:rPr>
              <a:t>https://www.msmt.cz/vzdelavani/socialni-programy/metodicke-dokumenty-doporuceni-a-pokyny</a:t>
            </a:r>
            <a:endParaRPr sz="13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228600" lvl="0" indent="-196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Sans"/>
              <a:buChar char="●"/>
            </a:pPr>
            <a:r>
              <a:rPr lang="cs" sz="1300" u="sng">
                <a:solidFill>
                  <a:schemeClr val="hlink"/>
                </a:solidFill>
                <a:latin typeface="Nunito Sans"/>
                <a:ea typeface="Nunito Sans"/>
                <a:cs typeface="Nunito Sans"/>
                <a:sym typeface="Nunito Sans"/>
                <a:hlinkClick r:id="rId6"/>
              </a:rPr>
              <a:t>https://sebevrazdy.cz/materialy/</a:t>
            </a:r>
            <a:endParaRPr sz="13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95" name="Google Shape;595;p50"/>
          <p:cNvSpPr txBox="1"/>
          <p:nvPr/>
        </p:nvSpPr>
        <p:spPr>
          <a:xfrm>
            <a:off x="672463" y="1011775"/>
            <a:ext cx="26733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6" name="Google Shape;596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47925" y="411925"/>
            <a:ext cx="4296076" cy="461105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50"/>
          <p:cNvSpPr txBox="1"/>
          <p:nvPr/>
        </p:nvSpPr>
        <p:spPr>
          <a:xfrm>
            <a:off x="814975" y="885975"/>
            <a:ext cx="38919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Kde je k dispozici?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8" name="Google Shape;598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75788" y="2548250"/>
            <a:ext cx="2429824" cy="242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51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60163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51"/>
          <p:cNvSpPr txBox="1"/>
          <p:nvPr/>
        </p:nvSpPr>
        <p:spPr>
          <a:xfrm>
            <a:off x="4957044" y="1419212"/>
            <a:ext cx="361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05" name="Google Shape;605;p51"/>
          <p:cNvSpPr txBox="1"/>
          <p:nvPr/>
        </p:nvSpPr>
        <p:spPr>
          <a:xfrm>
            <a:off x="4957044" y="242546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606" name="Google Shape;606;p51"/>
          <p:cNvSpPr txBox="1"/>
          <p:nvPr/>
        </p:nvSpPr>
        <p:spPr>
          <a:xfrm>
            <a:off x="4957044" y="2703056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607" name="Google Shape;607;p51"/>
          <p:cNvSpPr txBox="1"/>
          <p:nvPr/>
        </p:nvSpPr>
        <p:spPr>
          <a:xfrm>
            <a:off x="4957044" y="3709304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608" name="Google Shape;608;p51"/>
          <p:cNvSpPr txBox="1"/>
          <p:nvPr/>
        </p:nvSpPr>
        <p:spPr>
          <a:xfrm>
            <a:off x="4957044" y="398690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609" name="Google Shape;609;p51"/>
          <p:cNvSpPr txBox="1"/>
          <p:nvPr/>
        </p:nvSpPr>
        <p:spPr>
          <a:xfrm>
            <a:off x="2573062" y="1778120"/>
            <a:ext cx="33405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lvl="0" indent="0" algn="l" rtl="0">
              <a:lnSpc>
                <a:spcPct val="107916"/>
              </a:lnSpc>
              <a:spcBef>
                <a:spcPts val="100"/>
              </a:spcBef>
              <a:spcAft>
                <a:spcPts val="0"/>
              </a:spcAft>
              <a:buSzPts val="600"/>
              <a:buNone/>
            </a:pP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7916"/>
              </a:lnSpc>
              <a:spcBef>
                <a:spcPts val="400"/>
              </a:spcBef>
              <a:spcAft>
                <a:spcPts val="400"/>
              </a:spcAft>
              <a:buSzPts val="600"/>
              <a:buNone/>
            </a:pPr>
            <a:endParaRPr sz="40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610" name="Google Shape;610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1" name="Google Shape;611;p51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2" name="Google Shape;612;p51"/>
          <p:cNvSpPr txBox="1"/>
          <p:nvPr/>
        </p:nvSpPr>
        <p:spPr>
          <a:xfrm>
            <a:off x="641700" y="1601425"/>
            <a:ext cx="4098000" cy="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13" name="Google Shape;613;p51"/>
          <p:cNvSpPr txBox="1"/>
          <p:nvPr/>
        </p:nvSpPr>
        <p:spPr>
          <a:xfrm>
            <a:off x="672463" y="1011775"/>
            <a:ext cx="26733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4" name="Google Shape;614;p51"/>
          <p:cNvSpPr txBox="1"/>
          <p:nvPr/>
        </p:nvSpPr>
        <p:spPr>
          <a:xfrm>
            <a:off x="814975" y="885975"/>
            <a:ext cx="38919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5" name="Google Shape;615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6310" y="-74700"/>
            <a:ext cx="364053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33715" y="10675"/>
            <a:ext cx="360882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20639" y="949725"/>
            <a:ext cx="530802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5696" y="1077775"/>
            <a:ext cx="454565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20080" y="-458850"/>
            <a:ext cx="363718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50680" y="-650950"/>
            <a:ext cx="363718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p52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52"/>
          <p:cNvSpPr txBox="1"/>
          <p:nvPr/>
        </p:nvSpPr>
        <p:spPr>
          <a:xfrm>
            <a:off x="2458650" y="284388"/>
            <a:ext cx="4226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ODKAZY NA POMOC A ZAJÍMAVÉ MATERIÁLY:</a:t>
            </a:r>
            <a:endParaRPr sz="1800" b="1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27" name="Google Shape;627;p52"/>
          <p:cNvSpPr txBox="1"/>
          <p:nvPr/>
        </p:nvSpPr>
        <p:spPr>
          <a:xfrm>
            <a:off x="1050000" y="1814425"/>
            <a:ext cx="7692300" cy="11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228600" lvl="0" indent="-26035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Nunito Sans"/>
              <a:buChar char="●"/>
            </a:pPr>
            <a:r>
              <a:rPr lang="cs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https://sebevrazdy.cz/pomoc/#sit-pomoci</a:t>
            </a:r>
            <a:r>
              <a:rPr lang="c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60350" algn="l" rtl="0"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Nunito Sans"/>
              <a:buChar char="●"/>
            </a:pPr>
            <a:r>
              <a:rPr lang="cs" sz="1800" u="sng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https://sebevrazdy.cz/materialy/</a:t>
            </a:r>
            <a:r>
              <a:rPr lang="c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60350" algn="l" rtl="0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Nunito Sans"/>
              <a:buChar char="●"/>
            </a:pPr>
            <a:r>
              <a:rPr lang="cs" sz="1800" u="sng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https://www.opatruj.se/prvni-pomoc-1</a:t>
            </a:r>
            <a:endParaRPr sz="1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628" name="Google Shape;628;p5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58484" y="3139060"/>
            <a:ext cx="1513601" cy="151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31200" y="3139050"/>
            <a:ext cx="1269450" cy="126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F4F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/>
          <p:nvPr/>
        </p:nvSpPr>
        <p:spPr>
          <a:xfrm>
            <a:off x="4916804" y="925278"/>
            <a:ext cx="2817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111" name="Google Shape;111;p17"/>
          <p:cNvSpPr txBox="1"/>
          <p:nvPr/>
        </p:nvSpPr>
        <p:spPr>
          <a:xfrm>
            <a:off x="4916804" y="2082565"/>
            <a:ext cx="2817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112" name="Google Shape;112;p17"/>
          <p:cNvSpPr txBox="1"/>
          <p:nvPr/>
        </p:nvSpPr>
        <p:spPr>
          <a:xfrm>
            <a:off x="4916804" y="3228188"/>
            <a:ext cx="2817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113" name="Google Shape;113;p17"/>
          <p:cNvSpPr txBox="1"/>
          <p:nvPr/>
        </p:nvSpPr>
        <p:spPr>
          <a:xfrm>
            <a:off x="4916804" y="3860392"/>
            <a:ext cx="2817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114" name="Google Shape;11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Google Shape;115;p17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6" name="Google Shape;116;p17"/>
          <p:cNvSpPr txBox="1"/>
          <p:nvPr/>
        </p:nvSpPr>
        <p:spPr>
          <a:xfrm>
            <a:off x="2319150" y="2353800"/>
            <a:ext cx="4505700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Rozsah sebevražednosti v ČR</a:t>
            </a:r>
            <a:endParaRPr sz="2400" b="1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53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5" name="Google Shape;635;p53"/>
          <p:cNvGrpSpPr/>
          <p:nvPr/>
        </p:nvGrpSpPr>
        <p:grpSpPr>
          <a:xfrm rot="10800000">
            <a:off x="838884" y="4384649"/>
            <a:ext cx="244273" cy="244273"/>
            <a:chOff x="607" y="607"/>
            <a:chExt cx="651396" cy="651396"/>
          </a:xfrm>
        </p:grpSpPr>
        <p:sp>
          <p:nvSpPr>
            <p:cNvPr id="636" name="Google Shape;636;p53"/>
            <p:cNvSpPr/>
            <p:nvPr/>
          </p:nvSpPr>
          <p:spPr>
            <a:xfrm rot="10800000">
              <a:off x="607" y="607"/>
              <a:ext cx="651396" cy="651396"/>
            </a:xfrm>
            <a:custGeom>
              <a:avLst/>
              <a:gdLst/>
              <a:ahLst/>
              <a:cxnLst/>
              <a:rect l="l" t="t" r="r" b="b"/>
              <a:pathLst>
                <a:path w="6355080" h="6355080" extrusionOk="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37" name="Google Shape;637;p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108667" y="108667"/>
              <a:ext cx="434669" cy="4346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8" name="Google Shape;638;p53"/>
          <p:cNvGrpSpPr/>
          <p:nvPr/>
        </p:nvGrpSpPr>
        <p:grpSpPr>
          <a:xfrm>
            <a:off x="514578" y="4384877"/>
            <a:ext cx="244273" cy="244273"/>
            <a:chOff x="607" y="607"/>
            <a:chExt cx="651396" cy="651396"/>
          </a:xfrm>
        </p:grpSpPr>
        <p:sp>
          <p:nvSpPr>
            <p:cNvPr id="639" name="Google Shape;639;p53"/>
            <p:cNvSpPr/>
            <p:nvPr/>
          </p:nvSpPr>
          <p:spPr>
            <a:xfrm rot="10800000">
              <a:off x="607" y="607"/>
              <a:ext cx="651396" cy="651396"/>
            </a:xfrm>
            <a:custGeom>
              <a:avLst/>
              <a:gdLst/>
              <a:ahLst/>
              <a:cxnLst/>
              <a:rect l="l" t="t" r="r" b="b"/>
              <a:pathLst>
                <a:path w="6355080" h="6355080" extrusionOk="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40" name="Google Shape;640;p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108667" y="108667"/>
              <a:ext cx="434669" cy="4346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1" name="Google Shape;641;p53"/>
          <p:cNvSpPr txBox="1"/>
          <p:nvPr/>
        </p:nvSpPr>
        <p:spPr>
          <a:xfrm>
            <a:off x="3955767" y="1146130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642" name="Google Shape;642;p53"/>
          <p:cNvSpPr txBox="1"/>
          <p:nvPr/>
        </p:nvSpPr>
        <p:spPr>
          <a:xfrm>
            <a:off x="3955767" y="1644581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643" name="Google Shape;643;p53"/>
          <p:cNvSpPr txBox="1"/>
          <p:nvPr/>
        </p:nvSpPr>
        <p:spPr>
          <a:xfrm>
            <a:off x="3955767" y="2936944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644" name="Google Shape;644;p53"/>
          <p:cNvSpPr txBox="1"/>
          <p:nvPr/>
        </p:nvSpPr>
        <p:spPr>
          <a:xfrm>
            <a:off x="6716951" y="1644581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645" name="Google Shape;645;p53"/>
          <p:cNvSpPr txBox="1"/>
          <p:nvPr/>
        </p:nvSpPr>
        <p:spPr>
          <a:xfrm>
            <a:off x="6716951" y="2936944"/>
            <a:ext cx="1818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646" name="Google Shape;646;p53"/>
          <p:cNvSpPr txBox="1"/>
          <p:nvPr/>
        </p:nvSpPr>
        <p:spPr>
          <a:xfrm>
            <a:off x="6716951" y="3435395"/>
            <a:ext cx="1818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b="1" i="0" u="none" strike="noStrike" cap="none">
                <a:solidFill>
                  <a:srgbClr val="254E72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sz="700"/>
          </a:p>
        </p:txBody>
      </p:sp>
      <p:pic>
        <p:nvPicPr>
          <p:cNvPr id="647" name="Google Shape;647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8" name="Google Shape;648;p53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9" name="Google Shape;649;p53"/>
          <p:cNvSpPr txBox="1"/>
          <p:nvPr/>
        </p:nvSpPr>
        <p:spPr>
          <a:xfrm>
            <a:off x="662175" y="1520500"/>
            <a:ext cx="4156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114300" lvl="0" indent="0" algn="l" rtl="0">
              <a:lnSpc>
                <a:spcPct val="305454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50" name="Google Shape;650;p53"/>
          <p:cNvSpPr txBox="1"/>
          <p:nvPr/>
        </p:nvSpPr>
        <p:spPr>
          <a:xfrm>
            <a:off x="2329150" y="601751"/>
            <a:ext cx="4035600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Děkuji za pozornost! </a:t>
            </a:r>
            <a:endParaRPr sz="24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1" name="Google Shape;651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14063" y="2359203"/>
            <a:ext cx="2665774" cy="1855247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53"/>
          <p:cNvSpPr txBox="1"/>
          <p:nvPr/>
        </p:nvSpPr>
        <p:spPr>
          <a:xfrm>
            <a:off x="2188750" y="1136525"/>
            <a:ext cx="4316400" cy="7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3000"/>
              </a:lnSpc>
              <a:spcBef>
                <a:spcPts val="1150"/>
              </a:spcBef>
              <a:spcAft>
                <a:spcPts val="0"/>
              </a:spcAft>
              <a:buNone/>
            </a:pPr>
            <a:endParaRPr sz="1500">
              <a:solidFill>
                <a:srgbClr val="254E72"/>
              </a:solidFill>
            </a:endParaRPr>
          </a:p>
          <a:p>
            <a:pPr marL="0" lvl="0" indent="0" algn="ctr" rtl="0">
              <a:lnSpc>
                <a:spcPct val="93000"/>
              </a:lnSpc>
              <a:spcBef>
                <a:spcPts val="1150"/>
              </a:spcBef>
              <a:spcAft>
                <a:spcPts val="0"/>
              </a:spcAft>
              <a:buNone/>
            </a:pPr>
            <a:r>
              <a:rPr lang="cs" sz="1500">
                <a:solidFill>
                  <a:srgbClr val="254E72"/>
                </a:solidFill>
              </a:rPr>
              <a:t>alexandr.kasal@nudz.cz</a:t>
            </a:r>
            <a:endParaRPr sz="1500">
              <a:solidFill>
                <a:srgbClr val="254E72"/>
              </a:solidFill>
            </a:endParaRPr>
          </a:p>
        </p:txBody>
      </p:sp>
      <p:pic>
        <p:nvPicPr>
          <p:cNvPr id="653" name="Google Shape;653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925" y="4583650"/>
            <a:ext cx="1075088" cy="48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99772" y="4692650"/>
            <a:ext cx="2044227" cy="4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35622" y="4745347"/>
            <a:ext cx="1950050" cy="32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74300" y="4705536"/>
            <a:ext cx="1950050" cy="403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78950" y="1520496"/>
            <a:ext cx="2467059" cy="246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8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8"/>
          <p:cNvSpPr txBox="1"/>
          <p:nvPr/>
        </p:nvSpPr>
        <p:spPr>
          <a:xfrm>
            <a:off x="4957044" y="1419212"/>
            <a:ext cx="361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4957044" y="3709304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124" name="Google Shape;12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" name="Google Shape;125;p18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6" name="Google Shape;126;p18"/>
          <p:cNvSpPr txBox="1"/>
          <p:nvPr/>
        </p:nvSpPr>
        <p:spPr>
          <a:xfrm>
            <a:off x="1610549" y="436025"/>
            <a:ext cx="5922900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cs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Vývoj počtu sebevražd podle pohlaví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18"/>
          <p:cNvSpPr txBox="1"/>
          <p:nvPr/>
        </p:nvSpPr>
        <p:spPr>
          <a:xfrm>
            <a:off x="6169300" y="982475"/>
            <a:ext cx="26586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" name="Google Shape;12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0025" y="982475"/>
            <a:ext cx="5803950" cy="409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9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66175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 txBox="1"/>
          <p:nvPr/>
        </p:nvSpPr>
        <p:spPr>
          <a:xfrm>
            <a:off x="4957044" y="1419212"/>
            <a:ext cx="361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4957044" y="242546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136" name="Google Shape;136;p19"/>
          <p:cNvSpPr txBox="1"/>
          <p:nvPr/>
        </p:nvSpPr>
        <p:spPr>
          <a:xfrm>
            <a:off x="4957044" y="2703056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137" name="Google Shape;137;p19"/>
          <p:cNvSpPr txBox="1"/>
          <p:nvPr/>
        </p:nvSpPr>
        <p:spPr>
          <a:xfrm>
            <a:off x="4957044" y="3709304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138" name="Google Shape;138;p19"/>
          <p:cNvSpPr txBox="1"/>
          <p:nvPr/>
        </p:nvSpPr>
        <p:spPr>
          <a:xfrm>
            <a:off x="4957044" y="398690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139" name="Google Shape;13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" name="Google Shape;140;p19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1" name="Google Shape;141;p19"/>
          <p:cNvSpPr txBox="1"/>
          <p:nvPr/>
        </p:nvSpPr>
        <p:spPr>
          <a:xfrm>
            <a:off x="1540050" y="436025"/>
            <a:ext cx="7287600" cy="62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cs" sz="18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Vývoj počtu sebevražd dle věkových skupin</a:t>
            </a:r>
            <a:endParaRPr sz="18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2" name="Google Shape;14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3525" y="885825"/>
            <a:ext cx="6381750" cy="425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0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/>
          <p:nvPr/>
        </p:nvSpPr>
        <p:spPr>
          <a:xfrm>
            <a:off x="4957044" y="1419212"/>
            <a:ext cx="361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4957044" y="3709304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150" name="Google Shape;15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" name="Google Shape;151;p20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2" name="Google Shape;152;p20"/>
          <p:cNvSpPr txBox="1"/>
          <p:nvPr/>
        </p:nvSpPr>
        <p:spPr>
          <a:xfrm>
            <a:off x="1610549" y="436025"/>
            <a:ext cx="5922900" cy="9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cs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Vývoj míry sebevražednosti podle pohlaví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p20"/>
          <p:cNvSpPr txBox="1"/>
          <p:nvPr/>
        </p:nvSpPr>
        <p:spPr>
          <a:xfrm>
            <a:off x="6169300" y="982475"/>
            <a:ext cx="26586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" name="Google Shape;15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0162" y="879080"/>
            <a:ext cx="5823675" cy="4214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1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66175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1"/>
          <p:cNvSpPr txBox="1"/>
          <p:nvPr/>
        </p:nvSpPr>
        <p:spPr>
          <a:xfrm>
            <a:off x="4957044" y="1419212"/>
            <a:ext cx="361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61" name="Google Shape;161;p21"/>
          <p:cNvSpPr txBox="1"/>
          <p:nvPr/>
        </p:nvSpPr>
        <p:spPr>
          <a:xfrm>
            <a:off x="4957044" y="242546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162" name="Google Shape;162;p21"/>
          <p:cNvSpPr txBox="1"/>
          <p:nvPr/>
        </p:nvSpPr>
        <p:spPr>
          <a:xfrm>
            <a:off x="4957044" y="2703056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163" name="Google Shape;163;p21"/>
          <p:cNvSpPr txBox="1"/>
          <p:nvPr/>
        </p:nvSpPr>
        <p:spPr>
          <a:xfrm>
            <a:off x="4957044" y="3709304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164" name="Google Shape;164;p21"/>
          <p:cNvSpPr txBox="1"/>
          <p:nvPr/>
        </p:nvSpPr>
        <p:spPr>
          <a:xfrm>
            <a:off x="4957044" y="398690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165" name="Google Shape;16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21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7" name="Google Shape;167;p21"/>
          <p:cNvSpPr txBox="1"/>
          <p:nvPr/>
        </p:nvSpPr>
        <p:spPr>
          <a:xfrm>
            <a:off x="2764038" y="428550"/>
            <a:ext cx="361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cs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Míra sebevražednosti (2022)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8" name="Google Shape;16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3192" y="990800"/>
            <a:ext cx="6777609" cy="4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2"/>
          <p:cNvPicPr preferRelativeResize="0"/>
          <p:nvPr/>
        </p:nvPicPr>
        <p:blipFill rotWithShape="1">
          <a:blip r:embed="rId3">
            <a:alphaModFix/>
          </a:blip>
          <a:srcRect t="89" b="9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2"/>
          <p:cNvSpPr txBox="1"/>
          <p:nvPr/>
        </p:nvSpPr>
        <p:spPr>
          <a:xfrm>
            <a:off x="4957044" y="1419212"/>
            <a:ext cx="361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254E7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75" name="Google Shape;175;p22"/>
          <p:cNvSpPr txBox="1"/>
          <p:nvPr/>
        </p:nvSpPr>
        <p:spPr>
          <a:xfrm>
            <a:off x="4957044" y="242546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176" name="Google Shape;176;p22"/>
          <p:cNvSpPr txBox="1"/>
          <p:nvPr/>
        </p:nvSpPr>
        <p:spPr>
          <a:xfrm>
            <a:off x="4957044" y="2703056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177" name="Google Shape;177;p22"/>
          <p:cNvSpPr txBox="1"/>
          <p:nvPr/>
        </p:nvSpPr>
        <p:spPr>
          <a:xfrm>
            <a:off x="4957044" y="3709304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178" name="Google Shape;178;p22"/>
          <p:cNvSpPr txBox="1"/>
          <p:nvPr/>
        </p:nvSpPr>
        <p:spPr>
          <a:xfrm>
            <a:off x="4957044" y="3986900"/>
            <a:ext cx="3615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179" name="Google Shape;17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347" y="221411"/>
            <a:ext cx="1315657" cy="429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22"/>
          <p:cNvCxnSpPr/>
          <p:nvPr/>
        </p:nvCxnSpPr>
        <p:spPr>
          <a:xfrm>
            <a:off x="1793516" y="436023"/>
            <a:ext cx="7350600" cy="0"/>
          </a:xfrm>
          <a:prstGeom prst="straightConnector1">
            <a:avLst/>
          </a:prstGeom>
          <a:noFill/>
          <a:ln w="47625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81" name="Google Shape;18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3526" y="540511"/>
            <a:ext cx="6296299" cy="4602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1832</Words>
  <Application>Microsoft Office PowerPoint</Application>
  <PresentationFormat>Předvádění na obrazovce (16:9)</PresentationFormat>
  <Paragraphs>140</Paragraphs>
  <Slides>40</Slides>
  <Notes>40</Notes>
  <HiddenSlides>11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8" baseType="lpstr">
      <vt:lpstr>Arial</vt:lpstr>
      <vt:lpstr>Montserrat SemiBold</vt:lpstr>
      <vt:lpstr>Montserrat</vt:lpstr>
      <vt:lpstr>Times New Roman</vt:lpstr>
      <vt:lpstr>Nunito Sans</vt:lpstr>
      <vt:lpstr>Roboto</vt:lpstr>
      <vt:lpstr>Calibri</vt:lpstr>
      <vt:lpstr>Simple Light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www.sebevrazdy.cz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Radka Balková</dc:creator>
  <cp:lastModifiedBy>Radka Balková</cp:lastModifiedBy>
  <cp:revision>1</cp:revision>
  <dcterms:modified xsi:type="dcterms:W3CDTF">2024-03-17T09:49:17Z</dcterms:modified>
</cp:coreProperties>
</file>